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3" r:id="rId3"/>
    <p:sldId id="259" r:id="rId4"/>
    <p:sldId id="301" r:id="rId5"/>
    <p:sldId id="267" r:id="rId6"/>
    <p:sldId id="302" r:id="rId7"/>
    <p:sldId id="269" r:id="rId8"/>
    <p:sldId id="276" r:id="rId9"/>
    <p:sldId id="294" r:id="rId10"/>
    <p:sldId id="270" r:id="rId11"/>
    <p:sldId id="271" r:id="rId12"/>
    <p:sldId id="272" r:id="rId13"/>
    <p:sldId id="297" r:id="rId14"/>
    <p:sldId id="300" r:id="rId15"/>
    <p:sldId id="280" r:id="rId16"/>
    <p:sldId id="281" r:id="rId17"/>
    <p:sldId id="282" r:id="rId18"/>
    <p:sldId id="283" r:id="rId19"/>
    <p:sldId id="298" r:id="rId20"/>
    <p:sldId id="284" r:id="rId21"/>
    <p:sldId id="296" r:id="rId22"/>
    <p:sldId id="278" r:id="rId23"/>
    <p:sldId id="291" r:id="rId24"/>
    <p:sldId id="264" r:id="rId25"/>
  </p:sldIdLst>
  <p:sldSz cx="9906000" cy="6858000" type="A4"/>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AAE1"/>
    <a:srgbClr val="57575A"/>
    <a:srgbClr val="0A7BC2"/>
    <a:srgbClr val="F7931D"/>
    <a:srgbClr val="39B54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52" autoAdjust="0"/>
  </p:normalViewPr>
  <p:slideViewPr>
    <p:cSldViewPr>
      <p:cViewPr>
        <p:scale>
          <a:sx n="70" d="100"/>
          <a:sy n="70" d="100"/>
        </p:scale>
        <p:origin x="-912" y="-672"/>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6"/>
            <a:ext cx="84201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386387" y="396875"/>
            <a:ext cx="1671638" cy="8451850"/>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371476" y="396875"/>
            <a:ext cx="4849813" cy="84518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506" y="4406901"/>
            <a:ext cx="84201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371476"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3797301"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1" y="273050"/>
            <a:ext cx="3259006"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872971" y="273051"/>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95301"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645" y="4800600"/>
            <a:ext cx="59436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54426C-16C8-42FB-BB66-796739AC7351}" type="datetimeFigureOut">
              <a:rPr lang="es-AR" smtClean="0"/>
              <a:pPr/>
              <a:t>17/04/2019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E97308C-81C4-47B9-AD96-0D27B9CBD433}"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4426C-16C8-42FB-BB66-796739AC7351}" type="datetimeFigureOut">
              <a:rPr lang="es-AR" smtClean="0"/>
              <a:pPr/>
              <a:t>17/04/2019</a:t>
            </a:fld>
            <a:endParaRPr lang="es-AR"/>
          </a:p>
        </p:txBody>
      </p:sp>
      <p:sp>
        <p:nvSpPr>
          <p:cNvPr id="5" name="4 Marcador de pie de página"/>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7308C-81C4-47B9-AD96-0D27B9CBD433}"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2" name="1 Título"/>
          <p:cNvSpPr>
            <a:spLocks noGrp="1"/>
          </p:cNvSpPr>
          <p:nvPr>
            <p:ph type="ctrTitle"/>
          </p:nvPr>
        </p:nvSpPr>
        <p:spPr>
          <a:xfrm>
            <a:off x="776536" y="2276872"/>
            <a:ext cx="8420100" cy="1470025"/>
          </a:xfrm>
        </p:spPr>
        <p:txBody>
          <a:bodyPr>
            <a:normAutofit/>
          </a:bodyPr>
          <a:lstStyle/>
          <a:p>
            <a:r>
              <a:rPr lang="es-ES" sz="5400" b="1" dirty="0" smtClean="0">
                <a:latin typeface="Tw Cen MT" pitchFamily="34" charset="0"/>
              </a:rPr>
              <a:t>COMISIÓN DE PYMES</a:t>
            </a:r>
            <a:endParaRPr lang="es-ES" sz="5400" b="1" dirty="0">
              <a:latin typeface="Tw Cen MT" pitchFamily="34" charset="0"/>
            </a:endParaRPr>
          </a:p>
        </p:txBody>
      </p:sp>
      <p:sp>
        <p:nvSpPr>
          <p:cNvPr id="3" name="2 Subtítulo"/>
          <p:cNvSpPr>
            <a:spLocks noGrp="1"/>
          </p:cNvSpPr>
          <p:nvPr>
            <p:ph type="subTitle" idx="1"/>
          </p:nvPr>
        </p:nvSpPr>
        <p:spPr/>
        <p:txBody>
          <a:bodyPr/>
          <a:lstStyle/>
          <a:p>
            <a:r>
              <a:rPr lang="es-ES" dirty="0" smtClean="0">
                <a:latin typeface="Tw Cen MT" pitchFamily="34" charset="0"/>
              </a:rPr>
              <a:t>ABRIL 2019</a:t>
            </a:r>
            <a:endParaRPr lang="es-ES" dirty="0">
              <a:latin typeface="Tw Cen MT" pitchFamily="34" charset="0"/>
            </a:endParaRPr>
          </a:p>
        </p:txBody>
      </p:sp>
      <p:pic>
        <p:nvPicPr>
          <p:cNvPr id="4"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pic>
        <p:nvPicPr>
          <p:cNvPr id="1026" name="Imagen 2" descr="logo nuevo FACPCE.jpg"/>
          <p:cNvPicPr>
            <a:picLocks noChangeAspect="1" noChangeArrowheads="1"/>
          </p:cNvPicPr>
          <p:nvPr/>
        </p:nvPicPr>
        <p:blipFill>
          <a:blip r:embed="rId4" cstate="print"/>
          <a:srcRect/>
          <a:stretch>
            <a:fillRect/>
          </a:stretch>
        </p:blipFill>
        <p:spPr bwMode="auto">
          <a:xfrm>
            <a:off x="2792760" y="692696"/>
            <a:ext cx="4241886" cy="110911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344488" y="1412776"/>
            <a:ext cx="9001000" cy="4524315"/>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smtClean="0">
                <a:solidFill>
                  <a:schemeClr val="tx1">
                    <a:lumMod val="65000"/>
                    <a:lumOff val="35000"/>
                  </a:schemeClr>
                </a:solidFill>
                <a:latin typeface="Tw Cen MT" pitchFamily="34" charset="0"/>
              </a:rPr>
              <a:t>Comercios del Nodo Rosario que acrediten una antigüedad mínima de 12 meses y se encuentren inscriptas en el régimen de </a:t>
            </a:r>
            <a:r>
              <a:rPr lang="es-AR" dirty="0" err="1" smtClean="0">
                <a:solidFill>
                  <a:schemeClr val="tx1">
                    <a:lumMod val="65000"/>
                    <a:lumOff val="35000"/>
                  </a:schemeClr>
                </a:solidFill>
                <a:latin typeface="Tw Cen MT" pitchFamily="34" charset="0"/>
              </a:rPr>
              <a:t>Monotributo</a:t>
            </a:r>
            <a:r>
              <a:rPr lang="es-AR" dirty="0" smtClean="0">
                <a:solidFill>
                  <a:schemeClr val="tx1">
                    <a:lumMod val="65000"/>
                    <a:lumOff val="35000"/>
                  </a:schemeClr>
                </a:solidFill>
                <a:latin typeface="Tw Cen MT" pitchFamily="34" charset="0"/>
              </a:rPr>
              <a:t>.</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Activo fijo y/o capital de trabajo (no se podrá utilizar para la cancelación de deudas preexistentes ni al pago de salarios).</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AR" dirty="0" smtClean="0">
                <a:solidFill>
                  <a:schemeClr val="tx1">
                    <a:lumMod val="65000"/>
                    <a:lumOff val="35000"/>
                  </a:schemeClr>
                </a:solidFill>
                <a:latin typeface="Tw Cen MT" pitchFamily="34" charset="0"/>
              </a:rPr>
              <a:t>Monto: $50.000</a:t>
            </a:r>
          </a:p>
          <a:p>
            <a:pPr algn="just"/>
            <a:r>
              <a:rPr lang="es-ES" dirty="0" smtClean="0">
                <a:solidFill>
                  <a:schemeClr val="tx1">
                    <a:lumMod val="65000"/>
                    <a:lumOff val="35000"/>
                  </a:schemeClr>
                </a:solidFill>
                <a:latin typeface="Tw Cen MT" pitchFamily="34" charset="0"/>
              </a:rPr>
              <a:t>Tasa de interés: equivalente al 50% de la Tasa Activa de Cartera General Nominal Anual en pesos del Banco Nación Argentina para Créditos Diversos más 2 puntos porcentuales.</a:t>
            </a:r>
          </a:p>
          <a:p>
            <a:pPr algn="just"/>
            <a:r>
              <a:rPr lang="es-ES" dirty="0" smtClean="0">
                <a:solidFill>
                  <a:schemeClr val="tx1">
                    <a:lumMod val="65000"/>
                    <a:lumOff val="35000"/>
                  </a:schemeClr>
                </a:solidFill>
                <a:latin typeface="Tw Cen MT" pitchFamily="34" charset="0"/>
              </a:rPr>
              <a:t>Plazo: 15 meses. Período de gracia: hasta 3 meses.</a:t>
            </a:r>
          </a:p>
          <a:p>
            <a:pPr algn="just"/>
            <a:endParaRPr lang="es-ES" dirty="0" smtClean="0">
              <a:solidFill>
                <a:schemeClr val="tx1">
                  <a:lumMod val="65000"/>
                  <a:lumOff val="35000"/>
                </a:schemeClr>
              </a:solidFill>
              <a:latin typeface="Tw Cen MT" pitchFamily="34" charset="0"/>
            </a:endParaRPr>
          </a:p>
          <a:p>
            <a:pPr algn="just"/>
            <a:r>
              <a:rPr lang="es-ES" b="1" dirty="0" smtClean="0">
                <a:solidFill>
                  <a:schemeClr val="tx1">
                    <a:lumMod val="65000"/>
                    <a:lumOff val="35000"/>
                  </a:schemeClr>
                </a:solidFill>
                <a:latin typeface="Tw Cen MT" pitchFamily="34" charset="0"/>
              </a:rPr>
              <a:t>CONVOCATORIA CERRADA. APERTURA A FINES DE ABRIL.</a:t>
            </a: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272480" y="764704"/>
            <a:ext cx="8736971"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Fondo Rotatorio para Comercios (FRAC) - ADERR</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344488" y="1412776"/>
            <a:ext cx="8856984" cy="5355312"/>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industriales y de servicios asociados a la producción. </a:t>
            </a:r>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del sector audiovisual que se encuentren inscriptas en el Registro de Empresas Audiovisuales.</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Activo fijo (proyectos de construcción edilicia, instalaciones, maquinaria y equipos). No podrá aplicarse a la cancelación de deudas preexistentes ni al pago de salarios.</a:t>
            </a:r>
          </a:p>
          <a:p>
            <a:pPr algn="just"/>
            <a:endParaRPr lang="es-AR"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desde $50.000 hasta 400.000. Capital de trabajo asociado a la inversión hasta el 40% del monto del crédito.</a:t>
            </a:r>
          </a:p>
          <a:p>
            <a:pPr algn="just"/>
            <a:r>
              <a:rPr lang="es-ES" dirty="0" smtClean="0">
                <a:solidFill>
                  <a:schemeClr val="tx1">
                    <a:lumMod val="65000"/>
                    <a:lumOff val="35000"/>
                  </a:schemeClr>
                </a:solidFill>
                <a:latin typeface="Tw Cen MT" pitchFamily="34" charset="0"/>
              </a:rPr>
              <a:t>Tasa: equivalente al 50% de la Tasa Activa de Cartera General Nominal Anual en pesos del Banco Nación Argentina para Créditos Diversos más 2 puntos porcentuales.</a:t>
            </a:r>
          </a:p>
          <a:p>
            <a:pPr algn="just"/>
            <a:r>
              <a:rPr lang="es-AR" dirty="0" smtClean="0">
                <a:solidFill>
                  <a:schemeClr val="tx1">
                    <a:lumMod val="65000"/>
                    <a:lumOff val="35000"/>
                  </a:schemeClr>
                </a:solidFill>
                <a:latin typeface="Tw Cen MT" pitchFamily="34" charset="0"/>
              </a:rPr>
              <a:t>Plazo: 36 meses. Periodo de gracia: 6 meses.</a:t>
            </a:r>
          </a:p>
          <a:p>
            <a:pPr algn="just"/>
            <a:endParaRPr lang="es-AR" dirty="0" smtClean="0">
              <a:solidFill>
                <a:schemeClr val="tx1">
                  <a:lumMod val="65000"/>
                  <a:lumOff val="35000"/>
                </a:schemeClr>
              </a:solidFill>
              <a:latin typeface="Tw Cen MT" pitchFamily="34" charset="0"/>
            </a:endParaRPr>
          </a:p>
          <a:p>
            <a:pPr algn="just"/>
            <a:endParaRPr lang="es-AR" dirty="0" smtClean="0">
              <a:solidFill>
                <a:schemeClr val="tx1">
                  <a:lumMod val="65000"/>
                  <a:lumOff val="35000"/>
                </a:schemeClr>
              </a:solidFill>
              <a:latin typeface="Tw Cen MT" pitchFamily="34" charset="0"/>
            </a:endParaRPr>
          </a:p>
          <a:p>
            <a:pPr algn="just"/>
            <a:r>
              <a:rPr lang="es-ES" b="1" dirty="0" smtClean="0">
                <a:solidFill>
                  <a:schemeClr val="tx1">
                    <a:lumMod val="65000"/>
                    <a:lumOff val="35000"/>
                  </a:schemeClr>
                </a:solidFill>
                <a:latin typeface="Tw Cen MT" pitchFamily="34" charset="0"/>
              </a:rPr>
              <a:t>CONVOCATORIA CERRADA. APERTURA A FINES DE ABRIL.</a:t>
            </a:r>
          </a:p>
          <a:p>
            <a:pPr algn="just"/>
            <a:endParaRPr lang="es-AR"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344488" y="692696"/>
            <a:ext cx="8736971"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Fondo Rotatorio de Apoyo a Empresas (FRAE) - ADERR</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200472" y="1268760"/>
            <a:ext cx="9304584" cy="5509200"/>
          </a:xfrm>
          <a:prstGeom prst="rect">
            <a:avLst/>
          </a:prstGeom>
          <a:noFill/>
        </p:spPr>
        <p:txBody>
          <a:bodyPr wrap="square" rtlCol="0">
            <a:spAutoFit/>
          </a:bodyPr>
          <a:lstStyle/>
          <a:p>
            <a:pPr algn="just"/>
            <a:r>
              <a:rPr lang="es-AR" sz="1600" b="1" dirty="0" smtClean="0">
                <a:solidFill>
                  <a:schemeClr val="tx1">
                    <a:lumMod val="65000"/>
                    <a:lumOff val="35000"/>
                  </a:schemeClr>
                </a:solidFill>
                <a:latin typeface="Tw Cen MT" pitchFamily="34" charset="0"/>
              </a:rPr>
              <a:t>A QUIÉNES FINANCIA</a:t>
            </a:r>
          </a:p>
          <a:p>
            <a:pPr algn="just"/>
            <a:r>
              <a:rPr lang="es-ES" sz="1600" dirty="0" smtClean="0">
                <a:solidFill>
                  <a:schemeClr val="tx1">
                    <a:lumMod val="65000"/>
                    <a:lumOff val="35000"/>
                  </a:schemeClr>
                </a:solidFill>
                <a:latin typeface="Tw Cen MT" pitchFamily="34" charset="0"/>
              </a:rPr>
              <a:t>MIPYMES: patrimonio menor a $ 1.200.000.-</a:t>
            </a:r>
          </a:p>
          <a:p>
            <a:pPr algn="just"/>
            <a:r>
              <a:rPr lang="es-ES" sz="1600" dirty="0" smtClean="0">
                <a:solidFill>
                  <a:schemeClr val="tx1">
                    <a:lumMod val="65000"/>
                    <a:lumOff val="35000"/>
                  </a:schemeClr>
                </a:solidFill>
                <a:latin typeface="Tw Cen MT" pitchFamily="34" charset="0"/>
              </a:rPr>
              <a:t>PYMES: patrimonio igual o superior a $ 1.200.000 y un plantel de hasta 200 personas ocupadas en forma permanente.</a:t>
            </a:r>
          </a:p>
          <a:p>
            <a:pPr algn="just"/>
            <a:endParaRPr lang="es-ES" sz="1600" b="1" dirty="0" smtClean="0">
              <a:solidFill>
                <a:schemeClr val="tx1">
                  <a:lumMod val="65000"/>
                  <a:lumOff val="35000"/>
                </a:schemeClr>
              </a:solidFill>
              <a:latin typeface="Tw Cen MT" pitchFamily="34" charset="0"/>
            </a:endParaRPr>
          </a:p>
          <a:p>
            <a:pPr algn="just"/>
            <a:r>
              <a:rPr lang="es-AR" sz="1600" b="1" dirty="0" smtClean="0">
                <a:solidFill>
                  <a:schemeClr val="tx1">
                    <a:lumMod val="65000"/>
                    <a:lumOff val="35000"/>
                  </a:schemeClr>
                </a:solidFill>
                <a:latin typeface="Tw Cen MT" pitchFamily="34" charset="0"/>
              </a:rPr>
              <a:t>QUÉ FINANCIA: </a:t>
            </a:r>
            <a:r>
              <a:rPr lang="es-ES" sz="1600" dirty="0" smtClean="0">
                <a:solidFill>
                  <a:schemeClr val="tx1">
                    <a:lumMod val="65000"/>
                    <a:lumOff val="35000"/>
                  </a:schemeClr>
                </a:solidFill>
                <a:latin typeface="Tw Cen MT" pitchFamily="34" charset="0"/>
              </a:rPr>
              <a:t>Capital de trabajo, activo fijo y pre-inversión.</a:t>
            </a:r>
          </a:p>
          <a:p>
            <a:pPr algn="just"/>
            <a:endParaRPr lang="es-AR" sz="1600" dirty="0" smtClean="0">
              <a:solidFill>
                <a:schemeClr val="tx1">
                  <a:lumMod val="65000"/>
                  <a:lumOff val="35000"/>
                </a:schemeClr>
              </a:solidFill>
              <a:latin typeface="Tw Cen MT" pitchFamily="34" charset="0"/>
            </a:endParaRPr>
          </a:p>
          <a:p>
            <a:pPr algn="just"/>
            <a:r>
              <a:rPr lang="es-AR" sz="1600" b="1" dirty="0" smtClean="0">
                <a:solidFill>
                  <a:schemeClr val="tx1">
                    <a:lumMod val="65000"/>
                    <a:lumOff val="35000"/>
                  </a:schemeClr>
                </a:solidFill>
                <a:latin typeface="Tw Cen MT" pitchFamily="34" charset="0"/>
              </a:rPr>
              <a:t>CARACTERÍSTICAS</a:t>
            </a:r>
          </a:p>
          <a:p>
            <a:pPr algn="just"/>
            <a:r>
              <a:rPr lang="es-ES" sz="1600" dirty="0" smtClean="0">
                <a:solidFill>
                  <a:schemeClr val="tx1">
                    <a:lumMod val="65000"/>
                    <a:lumOff val="35000"/>
                  </a:schemeClr>
                </a:solidFill>
                <a:latin typeface="Tw Cen MT" pitchFamily="34" charset="0"/>
              </a:rPr>
              <a:t>Monto: </a:t>
            </a:r>
            <a:r>
              <a:rPr lang="es-ES" sz="1600" b="1" dirty="0" err="1" smtClean="0">
                <a:solidFill>
                  <a:schemeClr val="tx1">
                    <a:lumMod val="65000"/>
                    <a:lumOff val="35000"/>
                  </a:schemeClr>
                </a:solidFill>
                <a:latin typeface="Tw Cen MT" pitchFamily="34" charset="0"/>
              </a:rPr>
              <a:t>Mipymes</a:t>
            </a:r>
            <a:r>
              <a:rPr lang="es-ES" sz="1600" dirty="0" smtClean="0">
                <a:solidFill>
                  <a:schemeClr val="tx1">
                    <a:lumMod val="65000"/>
                    <a:lumOff val="35000"/>
                  </a:schemeClr>
                </a:solidFill>
                <a:latin typeface="Tw Cen MT" pitchFamily="34" charset="0"/>
              </a:rPr>
              <a:t> hasta $300.000 (las microempresas que acrediten una relación patrimonial mínima de 1,5 a 1 respecto del monto solicitado podrán acceder a un máximo de $ 600.000), 80% del proyecto. </a:t>
            </a:r>
            <a:r>
              <a:rPr lang="es-ES" sz="1600" b="1" dirty="0" smtClean="0">
                <a:solidFill>
                  <a:schemeClr val="tx1">
                    <a:lumMod val="65000"/>
                    <a:lumOff val="35000"/>
                  </a:schemeClr>
                </a:solidFill>
                <a:latin typeface="Tw Cen MT" pitchFamily="34" charset="0"/>
              </a:rPr>
              <a:t>Pymes</a:t>
            </a:r>
            <a:r>
              <a:rPr lang="es-ES" sz="1600" dirty="0" smtClean="0">
                <a:solidFill>
                  <a:schemeClr val="tx1">
                    <a:lumMod val="65000"/>
                    <a:lumOff val="35000"/>
                  </a:schemeClr>
                </a:solidFill>
                <a:latin typeface="Tw Cen MT" pitchFamily="34" charset="0"/>
              </a:rPr>
              <a:t>: Hasta el 80% de la inversión a realizar. Monto máximo: $ 4.000.000. Para capital de trabajo o </a:t>
            </a:r>
            <a:r>
              <a:rPr lang="es-ES" sz="1600" dirty="0" err="1" smtClean="0">
                <a:solidFill>
                  <a:schemeClr val="tx1">
                    <a:lumMod val="65000"/>
                    <a:lumOff val="35000"/>
                  </a:schemeClr>
                </a:solidFill>
                <a:latin typeface="Tw Cen MT" pitchFamily="34" charset="0"/>
              </a:rPr>
              <a:t>preinversión</a:t>
            </a:r>
            <a:r>
              <a:rPr lang="es-ES" sz="1600" dirty="0" smtClean="0">
                <a:solidFill>
                  <a:schemeClr val="tx1">
                    <a:lumMod val="65000"/>
                    <a:lumOff val="35000"/>
                  </a:schemeClr>
                </a:solidFill>
                <a:latin typeface="Tw Cen MT" pitchFamily="34" charset="0"/>
              </a:rPr>
              <a:t> $ 1.500.000</a:t>
            </a:r>
          </a:p>
          <a:p>
            <a:pPr algn="just"/>
            <a:endParaRPr lang="es-ES" sz="1600" dirty="0" smtClean="0">
              <a:solidFill>
                <a:schemeClr val="tx1">
                  <a:lumMod val="65000"/>
                  <a:lumOff val="35000"/>
                </a:schemeClr>
              </a:solidFill>
              <a:latin typeface="Tw Cen MT" pitchFamily="34" charset="0"/>
            </a:endParaRPr>
          </a:p>
          <a:p>
            <a:pPr algn="just"/>
            <a:r>
              <a:rPr lang="es-ES" sz="1600" dirty="0" smtClean="0">
                <a:solidFill>
                  <a:schemeClr val="tx1">
                    <a:lumMod val="65000"/>
                    <a:lumOff val="35000"/>
                  </a:schemeClr>
                </a:solidFill>
                <a:latin typeface="Tw Cen MT" pitchFamily="34" charset="0"/>
              </a:rPr>
              <a:t>Tasa: Variable, equivalente al 50% de la Tasa Activa de Cartera General Nominal Anual en Pesos del Banco de la Nación Argentina para créditos diversos, más dos (2) puntos porcentuales. </a:t>
            </a:r>
            <a:r>
              <a:rPr lang="es-ES" sz="1600" b="1" dirty="0" smtClean="0">
                <a:solidFill>
                  <a:schemeClr val="tx1">
                    <a:lumMod val="65000"/>
                    <a:lumOff val="35000"/>
                  </a:schemeClr>
                </a:solidFill>
                <a:latin typeface="Tw Cen MT" pitchFamily="34" charset="0"/>
              </a:rPr>
              <a:t>Se establece que si la tasa resultante excediera el 30%, este porcentaje será el tope máximo de tasa de interés a aplicar al crédito, bonificando el CFI el porcentaje que la supere.</a:t>
            </a:r>
          </a:p>
          <a:p>
            <a:pPr algn="just"/>
            <a:endParaRPr lang="es-ES" sz="1600" b="1" dirty="0" smtClean="0">
              <a:solidFill>
                <a:schemeClr val="tx1">
                  <a:lumMod val="65000"/>
                  <a:lumOff val="35000"/>
                </a:schemeClr>
              </a:solidFill>
              <a:latin typeface="Tw Cen MT" pitchFamily="34" charset="0"/>
            </a:endParaRPr>
          </a:p>
          <a:p>
            <a:pPr algn="just"/>
            <a:r>
              <a:rPr lang="es-ES" sz="1600" dirty="0" smtClean="0">
                <a:solidFill>
                  <a:schemeClr val="tx1">
                    <a:lumMod val="65000"/>
                    <a:lumOff val="35000"/>
                  </a:schemeClr>
                </a:solidFill>
                <a:latin typeface="Tw Cen MT" pitchFamily="34" charset="0"/>
              </a:rPr>
              <a:t>Para los créditos de hasta $ 180.000, la tasa disminuye en un 50%. </a:t>
            </a:r>
            <a:r>
              <a:rPr lang="es-ES" sz="1600" b="1" dirty="0" smtClean="0">
                <a:solidFill>
                  <a:schemeClr val="tx1">
                    <a:lumMod val="65000"/>
                    <a:lumOff val="35000"/>
                  </a:schemeClr>
                </a:solidFill>
                <a:latin typeface="Tw Cen MT" pitchFamily="34" charset="0"/>
              </a:rPr>
              <a:t>Se establece que si la tasa resultante excediera el 15%, este porcentaje será el tope máximo de tasa de interés a aplicar al crédito, bonificando el CFI el porcentaje que la supere.</a:t>
            </a:r>
          </a:p>
          <a:p>
            <a:pPr algn="just"/>
            <a:r>
              <a:rPr lang="es-ES" sz="1600" dirty="0" smtClean="0">
                <a:solidFill>
                  <a:schemeClr val="tx1">
                    <a:lumMod val="65000"/>
                    <a:lumOff val="35000"/>
                  </a:schemeClr>
                </a:solidFill>
                <a:latin typeface="Tw Cen MT" pitchFamily="34" charset="0"/>
              </a:rPr>
              <a:t>Plazo: desde 48 meses hasta 84 meses. Periodo de gracia: 12 a 24 meses.</a:t>
            </a:r>
            <a:endParaRPr lang="es-AR" sz="1600" dirty="0" smtClean="0">
              <a:solidFill>
                <a:schemeClr val="tx1">
                  <a:lumMod val="65000"/>
                  <a:lumOff val="35000"/>
                </a:schemeClr>
              </a:solidFill>
              <a:latin typeface="Tw Cen MT" pitchFamily="34" charset="0"/>
            </a:endParaRPr>
          </a:p>
        </p:txBody>
      </p:sp>
      <p:sp>
        <p:nvSpPr>
          <p:cNvPr id="5" name="4 CuadroTexto"/>
          <p:cNvSpPr txBox="1"/>
          <p:nvPr/>
        </p:nvSpPr>
        <p:spPr>
          <a:xfrm>
            <a:off x="200472" y="620688"/>
            <a:ext cx="8536499"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Reactivación Productiva (CFI)</a:t>
            </a:r>
            <a:endParaRPr lang="es-AR" sz="2800" dirty="0">
              <a:solidFill>
                <a:schemeClr val="tx1">
                  <a:lumMod val="65000"/>
                  <a:lumOff val="35000"/>
                </a:schemeClr>
              </a:solidFill>
              <a:latin typeface="Tw Cen MT"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272480" y="1412776"/>
            <a:ext cx="9217024" cy="5062924"/>
          </a:xfrm>
          <a:prstGeom prst="rect">
            <a:avLst/>
          </a:prstGeom>
          <a:noFill/>
        </p:spPr>
        <p:txBody>
          <a:bodyPr wrap="square" rtlCol="0">
            <a:spAutoFit/>
          </a:bodyPr>
          <a:lstStyle/>
          <a:p>
            <a:pPr algn="just"/>
            <a:r>
              <a:rPr lang="es-AR" sz="1700" b="1" dirty="0" smtClean="0">
                <a:solidFill>
                  <a:schemeClr val="tx1">
                    <a:lumMod val="65000"/>
                    <a:lumOff val="35000"/>
                  </a:schemeClr>
                </a:solidFill>
                <a:latin typeface="Tw Cen MT" pitchFamily="34" charset="0"/>
              </a:rPr>
              <a:t>A QUIÉNES FINANCIA</a:t>
            </a:r>
          </a:p>
          <a:p>
            <a:r>
              <a:rPr lang="es-ES" sz="1700" dirty="0" smtClean="0">
                <a:solidFill>
                  <a:schemeClr val="tx1">
                    <a:lumMod val="65000"/>
                    <a:lumOff val="35000"/>
                  </a:schemeClr>
                </a:solidFill>
                <a:latin typeface="Tw Cen MT" pitchFamily="34" charset="0"/>
              </a:rPr>
              <a:t>Micro, pequeñas y medianas empresas exportadoras, productoras y /o proveedoras de bienes e insumos destinados a la exportación, o que formen parte de mercaderías exportables. Hasta 100 empleados.</a:t>
            </a:r>
          </a:p>
          <a:p>
            <a:endParaRPr lang="es-AR" sz="1700" b="1" dirty="0" smtClean="0">
              <a:solidFill>
                <a:schemeClr val="tx1">
                  <a:lumMod val="65000"/>
                  <a:lumOff val="35000"/>
                </a:schemeClr>
              </a:solidFill>
              <a:latin typeface="Tw Cen MT" pitchFamily="34" charset="0"/>
            </a:endParaRPr>
          </a:p>
          <a:p>
            <a:pPr algn="just"/>
            <a:r>
              <a:rPr lang="es-AR" sz="1700" b="1" dirty="0" smtClean="0">
                <a:solidFill>
                  <a:schemeClr val="tx1">
                    <a:lumMod val="65000"/>
                    <a:lumOff val="35000"/>
                  </a:schemeClr>
                </a:solidFill>
                <a:latin typeface="Tw Cen MT" pitchFamily="34" charset="0"/>
              </a:rPr>
              <a:t>QUÉ FINANCIA</a:t>
            </a:r>
          </a:p>
          <a:p>
            <a:pPr algn="just"/>
            <a:r>
              <a:rPr lang="es-ES" sz="1700" dirty="0" smtClean="0">
                <a:solidFill>
                  <a:schemeClr val="tx1">
                    <a:lumMod val="65000"/>
                    <a:lumOff val="35000"/>
                  </a:schemeClr>
                </a:solidFill>
                <a:latin typeface="Tw Cen MT" pitchFamily="34" charset="0"/>
              </a:rPr>
              <a:t>Prefinanciación de exportaciones y actividades vinculadas a la producción de bienes exportables: </a:t>
            </a:r>
          </a:p>
          <a:p>
            <a:pPr algn="just"/>
            <a:r>
              <a:rPr lang="es-ES" sz="1700" dirty="0" err="1" smtClean="0">
                <a:solidFill>
                  <a:schemeClr val="tx1">
                    <a:lumMod val="65000"/>
                    <a:lumOff val="35000"/>
                  </a:schemeClr>
                </a:solidFill>
                <a:latin typeface="Tw Cen MT" pitchFamily="34" charset="0"/>
              </a:rPr>
              <a:t>Preinversión</a:t>
            </a:r>
            <a:r>
              <a:rPr lang="es-ES" sz="1700" dirty="0" smtClean="0">
                <a:solidFill>
                  <a:schemeClr val="tx1">
                    <a:lumMod val="65000"/>
                    <a:lumOff val="35000"/>
                  </a:schemeClr>
                </a:solidFill>
                <a:latin typeface="Tw Cen MT" pitchFamily="34" charset="0"/>
              </a:rPr>
              <a:t>: actividades tales como certificaciones de calidad y realización de misiones al exterior, entre otros. Capital de trabajo: materias primas, insumos, elaboración y acondicionamiento de mercaderías, etc. </a:t>
            </a:r>
          </a:p>
          <a:p>
            <a:pPr algn="just"/>
            <a:r>
              <a:rPr lang="es-ES" sz="1700" dirty="0" smtClean="0">
                <a:solidFill>
                  <a:schemeClr val="tx1">
                    <a:lumMod val="65000"/>
                    <a:lumOff val="35000"/>
                  </a:schemeClr>
                </a:solidFill>
                <a:latin typeface="Tw Cen MT" pitchFamily="34" charset="0"/>
              </a:rPr>
              <a:t>Activo fijo: en casos eventuales, siempre que la inversión admita una rápida devolución del crédito.</a:t>
            </a:r>
          </a:p>
          <a:p>
            <a:pPr algn="just"/>
            <a:endParaRPr lang="es-AR" sz="1700" b="1" dirty="0" smtClean="0">
              <a:solidFill>
                <a:schemeClr val="tx1">
                  <a:lumMod val="65000"/>
                  <a:lumOff val="35000"/>
                </a:schemeClr>
              </a:solidFill>
              <a:latin typeface="Tw Cen MT" pitchFamily="34" charset="0"/>
            </a:endParaRPr>
          </a:p>
          <a:p>
            <a:pPr algn="just"/>
            <a:r>
              <a:rPr lang="es-AR" sz="1700" b="1" dirty="0" smtClean="0">
                <a:solidFill>
                  <a:schemeClr val="tx1">
                    <a:lumMod val="65000"/>
                    <a:lumOff val="35000"/>
                  </a:schemeClr>
                </a:solidFill>
                <a:latin typeface="Tw Cen MT" pitchFamily="34" charset="0"/>
              </a:rPr>
              <a:t>CARACTERÍSTICAS</a:t>
            </a:r>
          </a:p>
          <a:p>
            <a:pPr algn="just"/>
            <a:r>
              <a:rPr lang="es-ES" sz="1700" dirty="0" smtClean="0">
                <a:solidFill>
                  <a:schemeClr val="tx1">
                    <a:lumMod val="65000"/>
                    <a:lumOff val="35000"/>
                  </a:schemeClr>
                </a:solidFill>
                <a:latin typeface="Tw Cen MT" pitchFamily="34" charset="0"/>
              </a:rPr>
              <a:t>Monto: hasta USD 200.000, 100% de la inversión sin IVA. </a:t>
            </a:r>
          </a:p>
          <a:p>
            <a:pPr algn="just"/>
            <a:r>
              <a:rPr lang="es-ES" sz="1700" dirty="0" smtClean="0">
                <a:solidFill>
                  <a:schemeClr val="tx1">
                    <a:lumMod val="65000"/>
                    <a:lumOff val="35000"/>
                  </a:schemeClr>
                </a:solidFill>
                <a:latin typeface="Tw Cen MT" pitchFamily="34" charset="0"/>
              </a:rPr>
              <a:t>Tasa: LIBOR a 180 días. Para los créditos destinados a prefinanciación de exportaciones de hasta 180 días la tasa se bonificará en un 100%.</a:t>
            </a:r>
          </a:p>
          <a:p>
            <a:pPr algn="just"/>
            <a:r>
              <a:rPr lang="es-ES" sz="1700" dirty="0" smtClean="0">
                <a:solidFill>
                  <a:schemeClr val="tx1">
                    <a:lumMod val="65000"/>
                    <a:lumOff val="35000"/>
                  </a:schemeClr>
                </a:solidFill>
                <a:latin typeface="Tw Cen MT" pitchFamily="34" charset="0"/>
              </a:rPr>
              <a:t>Plazo: para prefinanciación de exportaciones, hasta 365 días a contar desde el desembolso del crédito. Para actividades vinculadas a la producción de bienes exportables, hasta un máximo de 18 meses a contar desde el desembolso del crédito.</a:t>
            </a:r>
          </a:p>
        </p:txBody>
      </p:sp>
      <p:sp>
        <p:nvSpPr>
          <p:cNvPr id="5" name="4 CuadroTexto"/>
          <p:cNvSpPr txBox="1"/>
          <p:nvPr/>
        </p:nvSpPr>
        <p:spPr>
          <a:xfrm>
            <a:off x="272480" y="692696"/>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Línea para la Producción Regional Exportable - CFI</a:t>
            </a:r>
            <a:endParaRPr lang="es-AR" sz="2800" dirty="0">
              <a:solidFill>
                <a:schemeClr val="tx1">
                  <a:lumMod val="65000"/>
                  <a:lumOff val="35000"/>
                </a:schemeClr>
              </a:solidFill>
              <a:latin typeface="Tw Cen M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416496" y="1700808"/>
            <a:ext cx="8280920" cy="3416320"/>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Cooperativas, Asociaciones Civiles, otros; con proyectos productivos relacionados con energías renovables y eficiencia energética, dentro de la Provincia de Santa Fe.</a:t>
            </a:r>
            <a:endParaRPr lang="es-AR"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Inversiones asociadas a la generación de energía renovable y Eficiencia Energética.</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desde $40.000, hasta el 80% del proyecto.</a:t>
            </a:r>
          </a:p>
          <a:p>
            <a:pPr algn="just"/>
            <a:r>
              <a:rPr lang="es-ES" dirty="0" smtClean="0">
                <a:solidFill>
                  <a:schemeClr val="tx1">
                    <a:lumMod val="65000"/>
                    <a:lumOff val="35000"/>
                  </a:schemeClr>
                </a:solidFill>
                <a:latin typeface="Tw Cen MT" pitchFamily="34" charset="0"/>
              </a:rPr>
              <a:t>Tasa: 17% fija, anual en pesos</a:t>
            </a:r>
          </a:p>
          <a:p>
            <a:pPr algn="just"/>
            <a:r>
              <a:rPr lang="es-ES" dirty="0" smtClean="0">
                <a:solidFill>
                  <a:schemeClr val="tx1">
                    <a:lumMod val="65000"/>
                    <a:lumOff val="35000"/>
                  </a:schemeClr>
                </a:solidFill>
                <a:latin typeface="Tw Cen MT" pitchFamily="34" charset="0"/>
              </a:rPr>
              <a:t>Plazo: hasta 36 meses.</a:t>
            </a:r>
            <a:endParaRPr lang="es-AR" dirty="0" smtClean="0">
              <a:solidFill>
                <a:schemeClr val="tx1">
                  <a:lumMod val="65000"/>
                  <a:lumOff val="35000"/>
                </a:schemeClr>
              </a:solidFill>
              <a:latin typeface="Tw Cen MT" pitchFamily="34" charset="0"/>
            </a:endParaRPr>
          </a:p>
        </p:txBody>
      </p:sp>
      <p:sp>
        <p:nvSpPr>
          <p:cNvPr id="5" name="4 CuadroTexto"/>
          <p:cNvSpPr txBox="1"/>
          <p:nvPr/>
        </p:nvSpPr>
        <p:spPr>
          <a:xfrm>
            <a:off x="344488" y="908720"/>
            <a:ext cx="8736971"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Línea Verde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560512" y="1664133"/>
            <a:ext cx="7488832" cy="4801314"/>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smtClean="0">
                <a:solidFill>
                  <a:schemeClr val="tx1">
                    <a:lumMod val="65000"/>
                    <a:lumOff val="35000"/>
                  </a:schemeClr>
                </a:solidFill>
                <a:latin typeface="Tw Cen MT" pitchFamily="34" charset="0"/>
              </a:rPr>
              <a:t>Personas físicas o jurídicas con más de 6 meses de antigüedad, que desarrollen actividades comerciales y/o de servicios, localizadas en Centros Comerciales a Cielo Abierto de la ciudad de Rosario.</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Bienes de capital, infraestructura, remodelación y/o ampliación de los comercios, maquinaria, equipamiento, tecnología de gestión u otros aspectos que mejoren la competitividad.</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$400.000.</a:t>
            </a:r>
          </a:p>
          <a:p>
            <a:pPr algn="just"/>
            <a:r>
              <a:rPr lang="es-ES" dirty="0" smtClean="0">
                <a:solidFill>
                  <a:schemeClr val="tx1">
                    <a:lumMod val="65000"/>
                    <a:lumOff val="35000"/>
                  </a:schemeClr>
                </a:solidFill>
                <a:latin typeface="Tw Cen MT" pitchFamily="34" charset="0"/>
              </a:rPr>
              <a:t>Tasa: 21% fija, anual en pesos, bonificada por la Municipalidad de Rosario y Gobierno de Santa Fe.</a:t>
            </a:r>
          </a:p>
          <a:p>
            <a:pPr algn="just"/>
            <a:r>
              <a:rPr lang="es-ES" dirty="0" smtClean="0">
                <a:solidFill>
                  <a:schemeClr val="tx1">
                    <a:lumMod val="65000"/>
                    <a:lumOff val="35000"/>
                  </a:schemeClr>
                </a:solidFill>
                <a:latin typeface="Tw Cen MT" pitchFamily="34" charset="0"/>
              </a:rPr>
              <a:t>Plazo: hasta 36 meses.</a:t>
            </a:r>
            <a:endParaRPr lang="es-AR" dirty="0" smtClean="0">
              <a:solidFill>
                <a:schemeClr val="tx1">
                  <a:lumMod val="65000"/>
                  <a:lumOff val="35000"/>
                </a:schemeClr>
              </a:solidFill>
              <a:latin typeface="Tw Cen MT" pitchFamily="34" charset="0"/>
            </a:endParaRPr>
          </a:p>
          <a:p>
            <a:pPr algn="just"/>
            <a:endParaRPr lang="es-ES" b="1"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560512" y="908720"/>
            <a:ext cx="8736971" cy="523220"/>
          </a:xfrm>
          <a:prstGeom prst="rect">
            <a:avLst/>
          </a:prstGeom>
          <a:noFill/>
        </p:spPr>
        <p:txBody>
          <a:bodyPr wrap="square" rtlCol="0">
            <a:spAutoFit/>
          </a:bodyPr>
          <a:lstStyle/>
          <a:p>
            <a:r>
              <a:rPr lang="es-AR" sz="2800" dirty="0" smtClean="0">
                <a:solidFill>
                  <a:schemeClr val="tx1">
                    <a:lumMod val="65000"/>
                    <a:lumOff val="35000"/>
                  </a:schemeClr>
                </a:solidFill>
                <a:latin typeface="Tw Cen MT" pitchFamily="34" charset="0"/>
              </a:rPr>
              <a:t>Centros Comerciales A Cielo Abierto (CCCA)</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488504" y="1772816"/>
            <a:ext cx="8712968" cy="4524315"/>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smtClean="0">
                <a:solidFill>
                  <a:schemeClr val="tx1">
                    <a:lumMod val="65000"/>
                    <a:lumOff val="35000"/>
                  </a:schemeClr>
                </a:solidFill>
                <a:latin typeface="Tw Cen MT" pitchFamily="34" charset="0"/>
              </a:rPr>
              <a:t>Personas físicas o jurídicas que </a:t>
            </a:r>
            <a:r>
              <a:rPr lang="es-ES" u="sng" dirty="0" smtClean="0">
                <a:solidFill>
                  <a:schemeClr val="tx1">
                    <a:lumMod val="65000"/>
                    <a:lumOff val="35000"/>
                  </a:schemeClr>
                </a:solidFill>
                <a:latin typeface="Tw Cen MT" pitchFamily="34" charset="0"/>
              </a:rPr>
              <a:t>no</a:t>
            </a:r>
            <a:r>
              <a:rPr lang="es-ES" dirty="0" smtClean="0">
                <a:solidFill>
                  <a:schemeClr val="tx1">
                    <a:lumMod val="65000"/>
                    <a:lumOff val="35000"/>
                  </a:schemeClr>
                </a:solidFill>
                <a:latin typeface="Tw Cen MT" pitchFamily="34" charset="0"/>
              </a:rPr>
              <a:t> se encuentran localizadas dentro de los Centros Comerciales a cielo Abierto.</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Inversión productiva (infraestructura, remodelación y/o ampliación, maquinaria, equipamiento, tecnología de gestión u otros aspectos que sean necesarios). Gastos de inicio (gastos iniciales del contrato de alquiler del Local Comercial donde las empresas desarrollarán su actividad comercial).</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$80.000.</a:t>
            </a:r>
          </a:p>
          <a:p>
            <a:pPr algn="just"/>
            <a:r>
              <a:rPr lang="es-ES" dirty="0" smtClean="0">
                <a:solidFill>
                  <a:schemeClr val="tx1">
                    <a:lumMod val="65000"/>
                    <a:lumOff val="35000"/>
                  </a:schemeClr>
                </a:solidFill>
                <a:latin typeface="Tw Cen MT" pitchFamily="34" charset="0"/>
              </a:rPr>
              <a:t>Tasa: 27% fija, anual en pesos, bonificada por la Municipalidad de Rosario.</a:t>
            </a:r>
          </a:p>
          <a:p>
            <a:pPr algn="just"/>
            <a:r>
              <a:rPr lang="es-ES" dirty="0" smtClean="0">
                <a:solidFill>
                  <a:schemeClr val="tx1">
                    <a:lumMod val="65000"/>
                    <a:lumOff val="35000"/>
                  </a:schemeClr>
                </a:solidFill>
                <a:latin typeface="Tw Cen MT" pitchFamily="34" charset="0"/>
              </a:rPr>
              <a:t>Plazo: hasta 36 meses para inversión productiva. Hasta 24 meses para gastos de inicio.</a:t>
            </a:r>
            <a:endParaRPr lang="es-AR" dirty="0" smtClean="0">
              <a:solidFill>
                <a:schemeClr val="tx1">
                  <a:lumMod val="65000"/>
                  <a:lumOff val="35000"/>
                </a:schemeClr>
              </a:solidFill>
              <a:latin typeface="Tw Cen MT" pitchFamily="34" charset="0"/>
            </a:endParaRPr>
          </a:p>
          <a:p>
            <a:pPr algn="just"/>
            <a:endParaRPr lang="es-ES" b="1"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488504" y="1052736"/>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Pequeños Negocios de la Ciudad</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416496" y="1628800"/>
            <a:ext cx="9057456" cy="4801314"/>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smtClean="0">
                <a:solidFill>
                  <a:schemeClr val="tx1">
                    <a:lumMod val="65000"/>
                    <a:lumOff val="35000"/>
                  </a:schemeClr>
                </a:solidFill>
                <a:latin typeface="Tw Cen MT" pitchFamily="34" charset="0"/>
              </a:rPr>
              <a:t>Personas físicas o jurídicas con residencia en Rosario que puedan acreditar experiencias en rubros de economías creativas: Diseño (de interiores, gráfico, moda e indumentaria, juguetes, muebles), Música (músicos, bandas, asociaciones), Editorial (literatura, editoriales, publicaciones periodísticas, comics), Audiovisual (cine, televisión, video, video juegos), Artes Visuales (pintura, escultura, fotografía, antigüedades), Artes Escénicas (danza, teatro, opera, circo).</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Inversión para mejoras del proyecto, bienes de capital, desarrollo página web, publicidad y comunicación, insumos, materia prima, materiales.</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$40.000.</a:t>
            </a:r>
          </a:p>
          <a:p>
            <a:pPr algn="just"/>
            <a:r>
              <a:rPr lang="es-ES" dirty="0" smtClean="0">
                <a:solidFill>
                  <a:schemeClr val="tx1">
                    <a:lumMod val="65000"/>
                    <a:lumOff val="35000"/>
                  </a:schemeClr>
                </a:solidFill>
                <a:latin typeface="Tw Cen MT" pitchFamily="34" charset="0"/>
              </a:rPr>
              <a:t>Tasa: 22,95% fija, anual en pesos, bonificada por la Municipalidad de Rosario.</a:t>
            </a:r>
          </a:p>
          <a:p>
            <a:pPr algn="just"/>
            <a:r>
              <a:rPr lang="es-ES" dirty="0" smtClean="0">
                <a:solidFill>
                  <a:schemeClr val="tx1">
                    <a:lumMod val="65000"/>
                    <a:lumOff val="35000"/>
                  </a:schemeClr>
                </a:solidFill>
                <a:latin typeface="Tw Cen MT" pitchFamily="34" charset="0"/>
              </a:rPr>
              <a:t>Plazo: hasta 36 meses.</a:t>
            </a:r>
            <a:endParaRPr lang="es-AR" dirty="0" smtClean="0">
              <a:solidFill>
                <a:schemeClr val="tx1">
                  <a:lumMod val="65000"/>
                  <a:lumOff val="35000"/>
                </a:schemeClr>
              </a:solidFill>
              <a:latin typeface="Tw Cen MT" pitchFamily="34" charset="0"/>
            </a:endParaRPr>
          </a:p>
          <a:p>
            <a:pPr algn="just"/>
            <a:endParaRPr lang="es-ES" b="1"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488504" y="908720"/>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Financiarte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560512" y="1700808"/>
            <a:ext cx="8712968" cy="4801314"/>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productoras de bienes y servicios, radicadas en la ciudad de Rosario.</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Adquisición de bienes de capital y capital de trabajo asociado (hasta 20% de la inversión), infraestructura e instalaciones, Honorarios profesionales para asesoramiento técnico y financiero, certificación de normas ISO, tecnología de gestión u otros aspectos centrales que mejoren la competitividad de las empresas.</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$500.000.</a:t>
            </a:r>
          </a:p>
          <a:p>
            <a:pPr algn="just"/>
            <a:r>
              <a:rPr lang="es-ES" dirty="0" smtClean="0">
                <a:solidFill>
                  <a:schemeClr val="tx1">
                    <a:lumMod val="65000"/>
                    <a:lumOff val="35000"/>
                  </a:schemeClr>
                </a:solidFill>
                <a:latin typeface="Tw Cen MT" pitchFamily="34" charset="0"/>
              </a:rPr>
              <a:t>Tasa: 29% fija, anual en pesos, bonificada por la Municipalidad de Rosario. Bonificación adicional de 3 pts. en caso de que el solicitante adhiera al Programa de Buenas Prácticas Ambientales (Secretaría de Ambiente y Espacio Público).</a:t>
            </a:r>
          </a:p>
          <a:p>
            <a:pPr algn="just"/>
            <a:r>
              <a:rPr lang="es-ES" dirty="0" smtClean="0">
                <a:solidFill>
                  <a:schemeClr val="tx1">
                    <a:lumMod val="65000"/>
                    <a:lumOff val="35000"/>
                  </a:schemeClr>
                </a:solidFill>
                <a:latin typeface="Tw Cen MT" pitchFamily="34" charset="0"/>
              </a:rPr>
              <a:t>Plazo: hasta 48 meses. Periodo de gracia: 6 meses.</a:t>
            </a:r>
            <a:endParaRPr lang="es-AR" dirty="0" smtClean="0">
              <a:solidFill>
                <a:schemeClr val="tx1">
                  <a:lumMod val="65000"/>
                  <a:lumOff val="35000"/>
                </a:schemeClr>
              </a:solidFill>
              <a:latin typeface="Tw Cen MT" pitchFamily="34" charset="0"/>
            </a:endParaRPr>
          </a:p>
          <a:p>
            <a:pPr algn="just"/>
            <a:endParaRPr lang="es-ES" b="1"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488504" y="764704"/>
            <a:ext cx="8736971" cy="523220"/>
          </a:xfrm>
          <a:prstGeom prst="rect">
            <a:avLst/>
          </a:prstGeom>
          <a:noFill/>
        </p:spPr>
        <p:txBody>
          <a:bodyPr wrap="square" rtlCol="0">
            <a:spAutoFit/>
          </a:bodyPr>
          <a:lstStyle/>
          <a:p>
            <a:r>
              <a:rPr lang="es-ES" sz="2800" dirty="0" err="1" smtClean="0">
                <a:solidFill>
                  <a:schemeClr val="tx1">
                    <a:lumMod val="65000"/>
                    <a:lumOff val="35000"/>
                  </a:schemeClr>
                </a:solidFill>
                <a:latin typeface="Tw Cen MT" pitchFamily="34" charset="0"/>
              </a:rPr>
              <a:t>Innovatec</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344488" y="1268760"/>
            <a:ext cx="9001000" cy="5355312"/>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smtClean="0">
                <a:solidFill>
                  <a:schemeClr val="tx1">
                    <a:lumMod val="65000"/>
                    <a:lumOff val="35000"/>
                  </a:schemeClr>
                </a:solidFill>
                <a:latin typeface="Tw Cen MT" pitchFamily="34" charset="0"/>
              </a:rPr>
              <a:t>Empresas de la ciudad de Rosario que estén tramitando por primera vez la habilitación municipal y/o aquellas que estén tramitando la renovación.</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Brinda apoyo financiero a empresas de la ciudad para que cumplimenten las exigencias mínimas que se establecen para obtener la habilitación municipal o la renovación de la misma.</a:t>
            </a:r>
          </a:p>
          <a:p>
            <a:pPr algn="just"/>
            <a:r>
              <a:rPr lang="es-AR" b="1" dirty="0" smtClean="0">
                <a:solidFill>
                  <a:schemeClr val="tx1">
                    <a:lumMod val="65000"/>
                    <a:lumOff val="35000"/>
                  </a:schemeClr>
                </a:solidFill>
                <a:latin typeface="Tw Cen MT" pitchFamily="34" charset="0"/>
              </a:rPr>
              <a:t>Destino:</a:t>
            </a:r>
          </a:p>
          <a:p>
            <a:pPr algn="just"/>
            <a:r>
              <a:rPr lang="es-ES" dirty="0" smtClean="0">
                <a:solidFill>
                  <a:schemeClr val="tx1">
                    <a:lumMod val="65000"/>
                    <a:lumOff val="35000"/>
                  </a:schemeClr>
                </a:solidFill>
                <a:latin typeface="Tw Cen MT" pitchFamily="34" charset="0"/>
              </a:rPr>
              <a:t>Remodelaciones e infraestructura. </a:t>
            </a:r>
          </a:p>
          <a:p>
            <a:pPr algn="just"/>
            <a:r>
              <a:rPr lang="es-ES" dirty="0" smtClean="0">
                <a:solidFill>
                  <a:schemeClr val="tx1">
                    <a:lumMod val="65000"/>
                    <a:lumOff val="35000"/>
                  </a:schemeClr>
                </a:solidFill>
                <a:latin typeface="Tw Cen MT" pitchFamily="34" charset="0"/>
              </a:rPr>
              <a:t>Instalaciones.</a:t>
            </a:r>
          </a:p>
          <a:p>
            <a:pPr algn="just"/>
            <a:r>
              <a:rPr lang="es-ES" dirty="0" smtClean="0">
                <a:solidFill>
                  <a:schemeClr val="tx1">
                    <a:lumMod val="65000"/>
                    <a:lumOff val="35000"/>
                  </a:schemeClr>
                </a:solidFill>
                <a:latin typeface="Tw Cen MT" pitchFamily="34" charset="0"/>
              </a:rPr>
              <a:t>Honorarios profesionales.</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máximo: hasta $ 500.000. Plazo: hasta 48 meses, con 6 meses de gracia del capital.</a:t>
            </a:r>
          </a:p>
          <a:p>
            <a:pPr algn="just"/>
            <a:endParaRPr lang="es-ES"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Tasa Fija Anual: 29% (T.N.A) (el subsidio por parte de la Municipalidad de Rosario es de 6 puntos). En caso de que el solicitante adhiera al Programa de Buenas Prácticas Ambientales perteneciente a la Secretaría de Ambiente y Espacio Público será beneficiario de 3 (tres) puntos adicionales, es decir que el subsidio ascenderá en total a 9 (nueve) puntos (TNA: 26%).</a:t>
            </a:r>
          </a:p>
        </p:txBody>
      </p:sp>
      <p:sp>
        <p:nvSpPr>
          <p:cNvPr id="5" name="4 CuadroTexto"/>
          <p:cNvSpPr txBox="1"/>
          <p:nvPr/>
        </p:nvSpPr>
        <p:spPr>
          <a:xfrm>
            <a:off x="272480" y="692696"/>
            <a:ext cx="8736971" cy="523220"/>
          </a:xfrm>
          <a:prstGeom prst="rect">
            <a:avLst/>
          </a:prstGeom>
          <a:noFill/>
        </p:spPr>
        <p:txBody>
          <a:bodyPr wrap="square" rtlCol="0">
            <a:spAutoFit/>
          </a:bodyPr>
          <a:lstStyle/>
          <a:p>
            <a:r>
              <a:rPr lang="es-ES" sz="2800" dirty="0" err="1" smtClean="0">
                <a:solidFill>
                  <a:schemeClr val="tx1">
                    <a:lumMod val="65000"/>
                    <a:lumOff val="35000"/>
                  </a:schemeClr>
                </a:solidFill>
                <a:latin typeface="Tw Cen MT" pitchFamily="34" charset="0"/>
              </a:rPr>
              <a:t>Innovatec</a:t>
            </a:r>
            <a:r>
              <a:rPr lang="es-ES" sz="2800" dirty="0" smtClean="0">
                <a:solidFill>
                  <a:schemeClr val="tx1">
                    <a:lumMod val="65000"/>
                    <a:lumOff val="35000"/>
                  </a:schemeClr>
                </a:solidFill>
                <a:latin typeface="Tw Cen MT" pitchFamily="34" charset="0"/>
              </a:rPr>
              <a:t> - </a:t>
            </a:r>
            <a:r>
              <a:rPr lang="es-ES" sz="2800" dirty="0" err="1" smtClean="0">
                <a:solidFill>
                  <a:schemeClr val="tx1">
                    <a:lumMod val="65000"/>
                    <a:lumOff val="35000"/>
                  </a:schemeClr>
                </a:solidFill>
                <a:latin typeface="Tw Cen MT" pitchFamily="34" charset="0"/>
              </a:rPr>
              <a:t>ReNueva</a:t>
            </a:r>
            <a:endParaRPr lang="es-AR" sz="2800" dirty="0">
              <a:solidFill>
                <a:schemeClr val="tx1">
                  <a:lumMod val="65000"/>
                  <a:lumOff val="35000"/>
                </a:schemeClr>
              </a:solidFill>
              <a:latin typeface="Tw Cen M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2" name="1 Título"/>
          <p:cNvSpPr>
            <a:spLocks noGrp="1"/>
          </p:cNvSpPr>
          <p:nvPr>
            <p:ph type="ctrTitle"/>
          </p:nvPr>
        </p:nvSpPr>
        <p:spPr>
          <a:xfrm>
            <a:off x="920552" y="1700808"/>
            <a:ext cx="8420100" cy="1470025"/>
          </a:xfrm>
        </p:spPr>
        <p:txBody>
          <a:bodyPr/>
          <a:lstStyle/>
          <a:p>
            <a:r>
              <a:rPr lang="es-ES" dirty="0" smtClean="0">
                <a:latin typeface="Tw Cen MT" pitchFamily="34" charset="0"/>
              </a:rPr>
              <a:t>SITUACIÓN PROGRAMAS DE FINANCIAMIENTO PÚBLICO</a:t>
            </a:r>
            <a:endParaRPr lang="es-ES" dirty="0">
              <a:latin typeface="Tw Cen MT" pitchFamily="34" charset="0"/>
            </a:endParaRPr>
          </a:p>
        </p:txBody>
      </p:sp>
      <p:sp>
        <p:nvSpPr>
          <p:cNvPr id="3" name="2 Subtítulo"/>
          <p:cNvSpPr>
            <a:spLocks noGrp="1"/>
          </p:cNvSpPr>
          <p:nvPr>
            <p:ph type="subTitle" idx="1"/>
          </p:nvPr>
        </p:nvSpPr>
        <p:spPr/>
        <p:txBody>
          <a:bodyPr/>
          <a:lstStyle/>
          <a:p>
            <a:r>
              <a:rPr lang="es-ES" dirty="0" smtClean="0">
                <a:latin typeface="Tw Cen MT" pitchFamily="34" charset="0"/>
              </a:rPr>
              <a:t>ABRIL 2019</a:t>
            </a:r>
            <a:endParaRPr lang="es-ES" dirty="0">
              <a:latin typeface="Tw Cen MT" pitchFamily="34" charset="0"/>
            </a:endParaRPr>
          </a:p>
        </p:txBody>
      </p:sp>
      <p:pic>
        <p:nvPicPr>
          <p:cNvPr id="4"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488504" y="1772816"/>
            <a:ext cx="8568952" cy="4247317"/>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pPr algn="just"/>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de la ciudad de Rosario, legalmente constituidas, que no hayan exportado o que lo hayan hecho de forma esporádica.</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Innovación en productos, procesos y organización destinados a mejorar la competitividad para exportar, bienes de capital e incorporación de tecnología, participación en misiones y ferias comerciales. Se excluye capital de trabajo.</a:t>
            </a: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$300.000.</a:t>
            </a:r>
          </a:p>
          <a:p>
            <a:pPr algn="just"/>
            <a:r>
              <a:rPr lang="es-ES" dirty="0" smtClean="0">
                <a:solidFill>
                  <a:schemeClr val="tx1">
                    <a:lumMod val="65000"/>
                    <a:lumOff val="35000"/>
                  </a:schemeClr>
                </a:solidFill>
                <a:latin typeface="Tw Cen MT" pitchFamily="34" charset="0"/>
              </a:rPr>
              <a:t>Tasa: 22% fija, anual en pesos, bonificada por la Municipalidad de Rosario.</a:t>
            </a:r>
          </a:p>
          <a:p>
            <a:pPr algn="just"/>
            <a:r>
              <a:rPr lang="es-ES" dirty="0" smtClean="0">
                <a:solidFill>
                  <a:schemeClr val="tx1">
                    <a:lumMod val="65000"/>
                    <a:lumOff val="35000"/>
                  </a:schemeClr>
                </a:solidFill>
                <a:latin typeface="Tw Cen MT" pitchFamily="34" charset="0"/>
              </a:rPr>
              <a:t>Plazo: hasta 24 meses.</a:t>
            </a:r>
            <a:endParaRPr lang="es-AR" dirty="0" smtClean="0">
              <a:solidFill>
                <a:schemeClr val="tx1">
                  <a:lumMod val="65000"/>
                  <a:lumOff val="35000"/>
                </a:schemeClr>
              </a:solidFill>
              <a:latin typeface="Tw Cen MT" pitchFamily="34" charset="0"/>
            </a:endParaRPr>
          </a:p>
          <a:p>
            <a:pPr algn="just"/>
            <a:endParaRPr lang="es-ES" b="1" dirty="0" smtClean="0">
              <a:solidFill>
                <a:schemeClr val="tx1">
                  <a:lumMod val="65000"/>
                  <a:lumOff val="35000"/>
                </a:schemeClr>
              </a:solidFill>
              <a:latin typeface="Tw Cen MT" pitchFamily="34" charset="0"/>
            </a:endParaRPr>
          </a:p>
          <a:p>
            <a:pPr algn="just"/>
            <a:endParaRPr lang="es-ES" dirty="0" smtClean="0">
              <a:solidFill>
                <a:schemeClr val="tx1">
                  <a:lumMod val="65000"/>
                  <a:lumOff val="35000"/>
                </a:schemeClr>
              </a:solidFill>
              <a:latin typeface="Tw Cen MT" pitchFamily="34" charset="0"/>
            </a:endParaRPr>
          </a:p>
        </p:txBody>
      </p:sp>
      <p:sp>
        <p:nvSpPr>
          <p:cNvPr id="5" name="4 CuadroTexto"/>
          <p:cNvSpPr txBox="1"/>
          <p:nvPr/>
        </p:nvSpPr>
        <p:spPr>
          <a:xfrm>
            <a:off x="488504" y="1052736"/>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Primeros Exportadores</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416496" y="1988840"/>
            <a:ext cx="7488832" cy="2862322"/>
          </a:xfrm>
          <a:prstGeom prst="rect">
            <a:avLst/>
          </a:prstGeom>
          <a:noFill/>
        </p:spPr>
        <p:txBody>
          <a:bodyPr wrap="square" rtlCol="0">
            <a:spAutoFit/>
          </a:bodyPr>
          <a:lstStyle/>
          <a:p>
            <a:pPr algn="just"/>
            <a:r>
              <a:rPr lang="es-AR" b="1" dirty="0" smtClean="0">
                <a:solidFill>
                  <a:schemeClr val="tx1">
                    <a:lumMod val="65000"/>
                    <a:lumOff val="35000"/>
                  </a:schemeClr>
                </a:solidFill>
                <a:latin typeface="Tw Cen MT" pitchFamily="34" charset="0"/>
              </a:rPr>
              <a:t>A QUIÉNES FINANCIA</a:t>
            </a:r>
          </a:p>
          <a:p>
            <a:r>
              <a:rPr lang="es-ES" dirty="0" smtClean="0">
                <a:solidFill>
                  <a:schemeClr val="tx1">
                    <a:lumMod val="65000"/>
                    <a:lumOff val="35000"/>
                  </a:schemeClr>
                </a:solidFill>
                <a:latin typeface="Tw Cen MT" pitchFamily="34" charset="0"/>
              </a:rPr>
              <a:t>Empresa micro, pequeña o mediana tramo 1 con Certificado Pyme.</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Certificación de productos para comercializar en el país o en el exterior.</a:t>
            </a:r>
            <a:endParaRPr lang="es-AR" b="1" dirty="0" smtClean="0">
              <a:solidFill>
                <a:schemeClr val="tx1">
                  <a:lumMod val="65000"/>
                  <a:lumOff val="35000"/>
                </a:schemeClr>
              </a:solidFill>
              <a:latin typeface="Tw Cen MT" pitchFamily="34" charset="0"/>
            </a:endParaRPr>
          </a:p>
          <a:p>
            <a:pPr algn="just"/>
            <a:endParaRPr lang="es-AR" b="1" dirty="0" smtClean="0">
              <a:solidFill>
                <a:schemeClr val="tx1">
                  <a:lumMod val="65000"/>
                  <a:lumOff val="35000"/>
                </a:schemeClr>
              </a:solidFill>
              <a:latin typeface="Tw Cen MT" pitchFamily="34" charset="0"/>
            </a:endParaRPr>
          </a:p>
          <a:p>
            <a:pPr algn="just"/>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hasta 2.000.000, 85% de la certificación IVA  incluido. </a:t>
            </a:r>
          </a:p>
          <a:p>
            <a:pPr algn="just"/>
            <a:r>
              <a:rPr lang="es-ES" dirty="0" smtClean="0">
                <a:solidFill>
                  <a:schemeClr val="tx1">
                    <a:lumMod val="65000"/>
                    <a:lumOff val="35000"/>
                  </a:schemeClr>
                </a:solidFill>
                <a:latin typeface="Tw Cen MT" pitchFamily="34" charset="0"/>
              </a:rPr>
              <a:t>Tasa: variable, tomando como referencia </a:t>
            </a:r>
            <a:r>
              <a:rPr lang="es-ES" dirty="0" err="1" smtClean="0">
                <a:solidFill>
                  <a:schemeClr val="tx1">
                    <a:lumMod val="65000"/>
                    <a:lumOff val="35000"/>
                  </a:schemeClr>
                </a:solidFill>
                <a:latin typeface="Tw Cen MT" pitchFamily="34" charset="0"/>
              </a:rPr>
              <a:t>Badlar</a:t>
            </a:r>
            <a:r>
              <a:rPr lang="es-ES" dirty="0" smtClean="0">
                <a:solidFill>
                  <a:schemeClr val="tx1">
                    <a:lumMod val="65000"/>
                    <a:lumOff val="35000"/>
                  </a:schemeClr>
                </a:solidFill>
                <a:latin typeface="Tw Cen MT" pitchFamily="34" charset="0"/>
              </a:rPr>
              <a:t>.</a:t>
            </a:r>
          </a:p>
          <a:p>
            <a:pPr algn="just"/>
            <a:r>
              <a:rPr lang="es-ES" dirty="0" smtClean="0">
                <a:solidFill>
                  <a:schemeClr val="tx1">
                    <a:lumMod val="65000"/>
                    <a:lumOff val="35000"/>
                  </a:schemeClr>
                </a:solidFill>
                <a:latin typeface="Tw Cen MT" pitchFamily="34" charset="0"/>
              </a:rPr>
              <a:t>Plazo: hasta 30 meses. Periodo de gracia: hasta 12 meses.</a:t>
            </a:r>
          </a:p>
        </p:txBody>
      </p:sp>
      <p:sp>
        <p:nvSpPr>
          <p:cNvPr id="5" name="4 CuadroTexto"/>
          <p:cNvSpPr txBox="1"/>
          <p:nvPr/>
        </p:nvSpPr>
        <p:spPr>
          <a:xfrm>
            <a:off x="344488" y="908720"/>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Certificación de productos</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3" name="2 CuadroTexto"/>
          <p:cNvSpPr txBox="1"/>
          <p:nvPr/>
        </p:nvSpPr>
        <p:spPr>
          <a:xfrm>
            <a:off x="488504" y="1844824"/>
            <a:ext cx="8712968" cy="3970318"/>
          </a:xfrm>
          <a:prstGeom prst="rect">
            <a:avLst/>
          </a:prstGeom>
          <a:noFill/>
        </p:spPr>
        <p:txBody>
          <a:bodyPr wrap="square" rtlCol="0">
            <a:spAutoFit/>
          </a:bodyPr>
          <a:lstStyle/>
          <a:p>
            <a:r>
              <a:rPr lang="es-AR" b="1" dirty="0" smtClean="0">
                <a:solidFill>
                  <a:schemeClr val="tx1">
                    <a:lumMod val="65000"/>
                    <a:lumOff val="35000"/>
                  </a:schemeClr>
                </a:solidFill>
                <a:latin typeface="Tw Cen MT" pitchFamily="34" charset="0"/>
              </a:rPr>
              <a:t>A QUIÉNES FINANCIA</a:t>
            </a:r>
          </a:p>
          <a:p>
            <a:pPr algn="just"/>
            <a:r>
              <a:rPr lang="es-ES" dirty="0" err="1" smtClean="0">
                <a:solidFill>
                  <a:schemeClr val="tx1">
                    <a:lumMod val="65000"/>
                    <a:lumOff val="35000"/>
                  </a:schemeClr>
                </a:solidFill>
                <a:latin typeface="Tw Cen MT" pitchFamily="34" charset="0"/>
              </a:rPr>
              <a:t>Mipymes</a:t>
            </a:r>
            <a:r>
              <a:rPr lang="es-ES" dirty="0" smtClean="0">
                <a:solidFill>
                  <a:schemeClr val="tx1">
                    <a:lumMod val="65000"/>
                    <a:lumOff val="35000"/>
                  </a:schemeClr>
                </a:solidFill>
                <a:latin typeface="Tw Cen MT" pitchFamily="34" charset="0"/>
              </a:rPr>
              <a:t> radicadas en la República Argentina, inscriptas en AFIP y con un mínimo de 6 meses de facturación comprobable en la actividad declarada. Debe tener al menos un empleado en </a:t>
            </a:r>
            <a:r>
              <a:rPr lang="es-AR" dirty="0" smtClean="0">
                <a:solidFill>
                  <a:schemeClr val="tx1">
                    <a:lumMod val="65000"/>
                    <a:lumOff val="35000"/>
                  </a:schemeClr>
                </a:solidFill>
                <a:latin typeface="Tw Cen MT" pitchFamily="34" charset="0"/>
              </a:rPr>
              <a:t>relación de dependencia.</a:t>
            </a:r>
          </a:p>
          <a:p>
            <a:endParaRPr lang="es-AR" b="1" dirty="0" smtClean="0">
              <a:solidFill>
                <a:schemeClr val="tx1">
                  <a:lumMod val="65000"/>
                  <a:lumOff val="35000"/>
                </a:schemeClr>
              </a:solidFill>
              <a:latin typeface="Tw Cen MT" pitchFamily="34" charset="0"/>
            </a:endParaRPr>
          </a:p>
          <a:p>
            <a:r>
              <a:rPr lang="es-AR" b="1" dirty="0" smtClean="0">
                <a:solidFill>
                  <a:schemeClr val="tx1">
                    <a:lumMod val="65000"/>
                    <a:lumOff val="35000"/>
                  </a:schemeClr>
                </a:solidFill>
                <a:latin typeface="Tw Cen MT" pitchFamily="34" charset="0"/>
              </a:rPr>
              <a:t>QUÉ FINANCIA</a:t>
            </a:r>
          </a:p>
          <a:p>
            <a:pPr algn="just"/>
            <a:r>
              <a:rPr lang="es-ES" dirty="0" smtClean="0">
                <a:solidFill>
                  <a:schemeClr val="tx1">
                    <a:lumMod val="65000"/>
                    <a:lumOff val="35000"/>
                  </a:schemeClr>
                </a:solidFill>
                <a:latin typeface="Tw Cen MT" pitchFamily="34" charset="0"/>
              </a:rPr>
              <a:t>Asistencia de expertos para la realización de un pre diagnóstico, un diagnóstico específico sobre determinada área, y la implementación de un plan de mejoras. El experto deberá estar registrado en la base de datos del programa.</a:t>
            </a:r>
          </a:p>
          <a:p>
            <a:endParaRPr lang="es-AR" dirty="0" smtClean="0">
              <a:latin typeface="Tw Cen MT" pitchFamily="34" charset="0"/>
            </a:endParaRPr>
          </a:p>
          <a:p>
            <a:r>
              <a:rPr lang="es-AR" b="1" dirty="0" smtClean="0">
                <a:solidFill>
                  <a:schemeClr val="tx1">
                    <a:lumMod val="65000"/>
                    <a:lumOff val="35000"/>
                  </a:schemeClr>
                </a:solidFill>
                <a:latin typeface="Tw Cen MT" pitchFamily="34" charset="0"/>
              </a:rPr>
              <a:t>CARACTERÍSTICAS</a:t>
            </a:r>
          </a:p>
          <a:p>
            <a:pPr algn="just"/>
            <a:r>
              <a:rPr lang="es-ES" dirty="0" smtClean="0">
                <a:solidFill>
                  <a:schemeClr val="tx1">
                    <a:lumMod val="65000"/>
                    <a:lumOff val="35000"/>
                  </a:schemeClr>
                </a:solidFill>
                <a:latin typeface="Tw Cen MT" pitchFamily="34" charset="0"/>
              </a:rPr>
              <a:t>Monto: 100% honorarios profesionales en etapa de Diagnóstico. Hasta 50% honorarios profesionales en etapa Plan de Mejoras.</a:t>
            </a:r>
          </a:p>
          <a:p>
            <a:pPr algn="just"/>
            <a:endParaRPr lang="es-ES" dirty="0" smtClean="0">
              <a:solidFill>
                <a:schemeClr val="tx1">
                  <a:lumMod val="65000"/>
                  <a:lumOff val="35000"/>
                </a:schemeClr>
              </a:solidFill>
              <a:latin typeface="Tw Cen MT" pitchFamily="34" charset="0"/>
            </a:endParaRPr>
          </a:p>
        </p:txBody>
      </p:sp>
      <p:sp>
        <p:nvSpPr>
          <p:cNvPr id="4" name="3 CuadroTexto"/>
          <p:cNvSpPr txBox="1"/>
          <p:nvPr/>
        </p:nvSpPr>
        <p:spPr>
          <a:xfrm>
            <a:off x="416496" y="980728"/>
            <a:ext cx="8736971"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Experto Pyme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3" name="2 CuadroTexto"/>
          <p:cNvSpPr txBox="1"/>
          <p:nvPr/>
        </p:nvSpPr>
        <p:spPr>
          <a:xfrm>
            <a:off x="416496" y="1844824"/>
            <a:ext cx="8856984" cy="3416320"/>
          </a:xfrm>
          <a:prstGeom prst="rect">
            <a:avLst/>
          </a:prstGeom>
          <a:noFill/>
        </p:spPr>
        <p:txBody>
          <a:bodyPr wrap="square" rtlCol="0">
            <a:spAutoFit/>
          </a:bodyPr>
          <a:lstStyle/>
          <a:p>
            <a:pPr algn="just"/>
            <a:r>
              <a:rPr lang="es-ES" b="1" dirty="0" smtClean="0">
                <a:solidFill>
                  <a:schemeClr val="tx1">
                    <a:lumMod val="65000"/>
                    <a:lumOff val="35000"/>
                  </a:schemeClr>
                </a:solidFill>
                <a:latin typeface="Tw Cen MT" pitchFamily="34" charset="0"/>
              </a:rPr>
              <a:t>CARACTERÍSTICAS </a:t>
            </a:r>
          </a:p>
          <a:p>
            <a:pPr algn="just"/>
            <a:endParaRPr lang="es-ES" b="1"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Es un régimen de exportación simplificada por el cual los exportadores podrán vender al exterior a través de los prestadores de servicios postales, llamados </a:t>
            </a:r>
            <a:r>
              <a:rPr lang="es-ES" dirty="0" err="1" smtClean="0">
                <a:solidFill>
                  <a:schemeClr val="tx1">
                    <a:lumMod val="65000"/>
                    <a:lumOff val="35000"/>
                  </a:schemeClr>
                </a:solidFill>
                <a:latin typeface="Tw Cen MT" pitchFamily="34" charset="0"/>
              </a:rPr>
              <a:t>courrier</a:t>
            </a:r>
            <a:r>
              <a:rPr lang="es-ES" dirty="0" smtClean="0">
                <a:solidFill>
                  <a:schemeClr val="tx1">
                    <a:lumMod val="65000"/>
                    <a:lumOff val="35000"/>
                  </a:schemeClr>
                </a:solidFill>
                <a:latin typeface="Tw Cen MT" pitchFamily="34" charset="0"/>
              </a:rPr>
              <a:t>. Ellos son quienes se encargan de retirar, clasificar, transportar y entregar la mercadería en destino. </a:t>
            </a:r>
          </a:p>
          <a:p>
            <a:pPr algn="just"/>
            <a:endParaRPr lang="es-ES"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Los reintegros y reembolsos son gestionados por el </a:t>
            </a:r>
            <a:r>
              <a:rPr lang="es-ES" dirty="0" err="1" smtClean="0">
                <a:solidFill>
                  <a:schemeClr val="tx1">
                    <a:lumMod val="65000"/>
                    <a:lumOff val="35000"/>
                  </a:schemeClr>
                </a:solidFill>
                <a:latin typeface="Tw Cen MT" pitchFamily="34" charset="0"/>
              </a:rPr>
              <a:t>courrier</a:t>
            </a:r>
            <a:r>
              <a:rPr lang="es-ES" dirty="0" smtClean="0">
                <a:solidFill>
                  <a:schemeClr val="tx1">
                    <a:lumMod val="65000"/>
                    <a:lumOff val="35000"/>
                  </a:schemeClr>
                </a:solidFill>
                <a:latin typeface="Tw Cen MT" pitchFamily="34" charset="0"/>
              </a:rPr>
              <a:t>. La empresa de servicio postal tendrá diez días para depositar en la cuenta del exportador.</a:t>
            </a:r>
          </a:p>
          <a:p>
            <a:pPr algn="just"/>
            <a:endParaRPr lang="es-ES"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Se pueden exportar mercaderías por hasta 15 mil dólares y 300 kg. a cualquier parte del mundo a través de Prestadores de Servicio Postal, siempre que no excedan de 600 mil dólares por año.</a:t>
            </a:r>
          </a:p>
        </p:txBody>
      </p:sp>
      <p:sp>
        <p:nvSpPr>
          <p:cNvPr id="4" name="3 CuadroTexto"/>
          <p:cNvSpPr txBox="1"/>
          <p:nvPr/>
        </p:nvSpPr>
        <p:spPr>
          <a:xfrm>
            <a:off x="344488" y="908720"/>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Exporta Simple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Rectángulo"/>
          <p:cNvSpPr/>
          <p:nvPr/>
        </p:nvSpPr>
        <p:spPr>
          <a:xfrm>
            <a:off x="376491" y="1584487"/>
            <a:ext cx="5928659" cy="16451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2 CuadroTexto"/>
          <p:cNvSpPr txBox="1"/>
          <p:nvPr/>
        </p:nvSpPr>
        <p:spPr>
          <a:xfrm>
            <a:off x="416496" y="1124744"/>
            <a:ext cx="4888543" cy="4401205"/>
          </a:xfrm>
          <a:prstGeom prst="rect">
            <a:avLst/>
          </a:prstGeom>
          <a:noFill/>
        </p:spPr>
        <p:txBody>
          <a:bodyPr wrap="square" rtlCol="0">
            <a:spAutoFit/>
          </a:bodyPr>
          <a:lstStyle/>
          <a:p>
            <a:r>
              <a:rPr lang="es-ES" sz="2800" dirty="0" smtClean="0">
                <a:solidFill>
                  <a:srgbClr val="57575A"/>
                </a:solidFill>
                <a:latin typeface="Tw Cen MT" pitchFamily="34" charset="0"/>
              </a:rPr>
              <a:t>FUENTES</a:t>
            </a:r>
          </a:p>
          <a:p>
            <a:endParaRPr lang="es-ES" sz="2800" dirty="0" smtClean="0">
              <a:solidFill>
                <a:srgbClr val="57575A"/>
              </a:solidFill>
              <a:latin typeface="Tw Cen MT" pitchFamily="34" charset="0"/>
            </a:endParaRPr>
          </a:p>
          <a:p>
            <a:r>
              <a:rPr lang="es-ES" sz="2800" dirty="0" smtClean="0">
                <a:solidFill>
                  <a:srgbClr val="57575A"/>
                </a:solidFill>
                <a:latin typeface="Tw Cen MT" pitchFamily="34" charset="0"/>
              </a:rPr>
              <a:t>www.rosario.gov.ar</a:t>
            </a:r>
          </a:p>
          <a:p>
            <a:r>
              <a:rPr lang="es-ES" sz="2800" dirty="0" smtClean="0">
                <a:solidFill>
                  <a:srgbClr val="57575A"/>
                </a:solidFill>
                <a:latin typeface="Tw Cen MT" pitchFamily="34" charset="0"/>
              </a:rPr>
              <a:t>www.aderr.org.ar</a:t>
            </a:r>
          </a:p>
          <a:p>
            <a:r>
              <a:rPr lang="es-ES" sz="2800" dirty="0" smtClean="0">
                <a:solidFill>
                  <a:srgbClr val="57575A"/>
                </a:solidFill>
                <a:latin typeface="Tw Cen MT" pitchFamily="34" charset="0"/>
              </a:rPr>
              <a:t>www.produccion.gob.ar</a:t>
            </a:r>
          </a:p>
          <a:p>
            <a:r>
              <a:rPr lang="es-ES" sz="2800" dirty="0" smtClean="0">
                <a:solidFill>
                  <a:srgbClr val="57575A"/>
                </a:solidFill>
                <a:latin typeface="Tw Cen MT" pitchFamily="34" charset="0"/>
              </a:rPr>
              <a:t>www.santafe.gov.ar</a:t>
            </a:r>
          </a:p>
          <a:p>
            <a:r>
              <a:rPr lang="es-ES" sz="2800" dirty="0" smtClean="0">
                <a:solidFill>
                  <a:srgbClr val="57575A"/>
                </a:solidFill>
                <a:latin typeface="Tw Cen MT" pitchFamily="34" charset="0"/>
              </a:rPr>
              <a:t>www.bna.com.ar</a:t>
            </a:r>
          </a:p>
          <a:p>
            <a:r>
              <a:rPr lang="es-ES" sz="2800" dirty="0" smtClean="0">
                <a:solidFill>
                  <a:srgbClr val="57575A"/>
                </a:solidFill>
                <a:latin typeface="Tw Cen MT" pitchFamily="34" charset="0"/>
              </a:rPr>
              <a:t>www.bice.com.ar</a:t>
            </a:r>
          </a:p>
          <a:p>
            <a:r>
              <a:rPr lang="es-ES" sz="2800" dirty="0" smtClean="0">
                <a:solidFill>
                  <a:srgbClr val="57575A"/>
                </a:solidFill>
                <a:latin typeface="Tw Cen MT" pitchFamily="34" charset="0"/>
              </a:rPr>
              <a:t>www.cfi.org.ar</a:t>
            </a:r>
          </a:p>
          <a:p>
            <a:endParaRPr lang="es-AR" sz="2800" dirty="0">
              <a:solidFill>
                <a:srgbClr val="57575A"/>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3" name="2 CuadroTexto"/>
          <p:cNvSpPr txBox="1"/>
          <p:nvPr/>
        </p:nvSpPr>
        <p:spPr>
          <a:xfrm>
            <a:off x="272480" y="836712"/>
            <a:ext cx="7488832"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Nación Emprende - BNA</a:t>
            </a:r>
            <a:endParaRPr lang="es-AR" sz="2800" dirty="0">
              <a:solidFill>
                <a:schemeClr val="tx1">
                  <a:lumMod val="65000"/>
                  <a:lumOff val="35000"/>
                </a:schemeClr>
              </a:solidFill>
              <a:latin typeface="Tw Cen MT" pitchFamily="34" charset="0"/>
            </a:endParaRPr>
          </a:p>
        </p:txBody>
      </p:sp>
      <p:sp>
        <p:nvSpPr>
          <p:cNvPr id="4" name="3 CuadroTexto"/>
          <p:cNvSpPr txBox="1"/>
          <p:nvPr/>
        </p:nvSpPr>
        <p:spPr>
          <a:xfrm>
            <a:off x="344488" y="1844824"/>
            <a:ext cx="8496944" cy="4770537"/>
          </a:xfrm>
          <a:prstGeom prst="rect">
            <a:avLst/>
          </a:prstGeom>
          <a:noFill/>
        </p:spPr>
        <p:txBody>
          <a:bodyPr wrap="square" rtlCol="0">
            <a:spAutoFit/>
          </a:bodyPr>
          <a:lstStyle/>
          <a:p>
            <a:r>
              <a:rPr lang="es-MX" sz="1600" b="1" dirty="0" smtClean="0">
                <a:solidFill>
                  <a:schemeClr val="tx1">
                    <a:lumMod val="65000"/>
                    <a:lumOff val="35000"/>
                  </a:schemeClr>
                </a:solidFill>
                <a:latin typeface="Tw Cen MT" pitchFamily="34" charset="0"/>
              </a:rPr>
              <a:t>A QUIÉNES FINANCIA</a:t>
            </a:r>
            <a:endParaRPr lang="es-AR" sz="1600" dirty="0" smtClean="0">
              <a:solidFill>
                <a:schemeClr val="tx1">
                  <a:lumMod val="65000"/>
                  <a:lumOff val="35000"/>
                </a:schemeClr>
              </a:solidFill>
              <a:latin typeface="Tw Cen MT" pitchFamily="34" charset="0"/>
            </a:endParaRPr>
          </a:p>
          <a:p>
            <a:pPr algn="just"/>
            <a:r>
              <a:rPr lang="es-ES" sz="1600" dirty="0" smtClean="0">
                <a:solidFill>
                  <a:schemeClr val="tx1">
                    <a:lumMod val="65000"/>
                    <a:lumOff val="35000"/>
                  </a:schemeClr>
                </a:solidFill>
                <a:latin typeface="Tw Cen MT" pitchFamily="34" charset="0"/>
              </a:rPr>
              <a:t>Microempresas de acuerdo a la determinación del Ministerio de Producción y Trabajo de la Nación. Antigüedad mínima requerida:</a:t>
            </a:r>
          </a:p>
          <a:p>
            <a:pPr algn="just">
              <a:buFontTx/>
              <a:buChar char="-"/>
            </a:pPr>
            <a:r>
              <a:rPr lang="es-ES" sz="1600" dirty="0" smtClean="0">
                <a:solidFill>
                  <a:schemeClr val="tx1">
                    <a:lumMod val="65000"/>
                    <a:lumOff val="35000"/>
                  </a:schemeClr>
                </a:solidFill>
                <a:latin typeface="Tw Cen MT" pitchFamily="34" charset="0"/>
              </a:rPr>
              <a:t>Personas Jurídicas con contabilidad organizada: un ejercicio completo</a:t>
            </a:r>
          </a:p>
          <a:p>
            <a:pPr algn="just">
              <a:buFontTx/>
              <a:buChar char="-"/>
            </a:pPr>
            <a:r>
              <a:rPr lang="es-ES" sz="1600" dirty="0" smtClean="0">
                <a:solidFill>
                  <a:schemeClr val="tx1">
                    <a:lumMod val="65000"/>
                    <a:lumOff val="35000"/>
                  </a:schemeClr>
                </a:solidFill>
                <a:latin typeface="Tw Cen MT" pitchFamily="34" charset="0"/>
              </a:rPr>
              <a:t> Personas Jurídicas sin contabilidad organizada y Personas Humanas:</a:t>
            </a:r>
          </a:p>
          <a:p>
            <a:pPr algn="just">
              <a:buFontTx/>
              <a:buChar char="-"/>
            </a:pPr>
            <a:r>
              <a:rPr lang="es-ES" sz="1600" dirty="0" smtClean="0">
                <a:solidFill>
                  <a:schemeClr val="tx1">
                    <a:lumMod val="65000"/>
                    <a:lumOff val="35000"/>
                  </a:schemeClr>
                </a:solidFill>
                <a:latin typeface="Tw Cen MT" pitchFamily="34" charset="0"/>
              </a:rPr>
              <a:t>Responsables Inscriptos: un año fiscal completo (Enero a Diciembre).</a:t>
            </a:r>
          </a:p>
          <a:p>
            <a:pPr algn="just">
              <a:buFontTx/>
              <a:buChar char="-"/>
            </a:pPr>
            <a:r>
              <a:rPr lang="es-ES" sz="1600" dirty="0" smtClean="0">
                <a:solidFill>
                  <a:schemeClr val="tx1">
                    <a:lumMod val="65000"/>
                    <a:lumOff val="35000"/>
                  </a:schemeClr>
                </a:solidFill>
                <a:latin typeface="Tw Cen MT" pitchFamily="34" charset="0"/>
              </a:rPr>
              <a:t> Monotributistas: 12 (doce) meses.</a:t>
            </a:r>
          </a:p>
          <a:p>
            <a:pPr algn="just"/>
            <a:endParaRPr lang="es-MX" sz="1600" b="1" dirty="0" smtClean="0">
              <a:solidFill>
                <a:schemeClr val="tx1">
                  <a:lumMod val="65000"/>
                  <a:lumOff val="35000"/>
                </a:schemeClr>
              </a:solidFill>
              <a:latin typeface="Tw Cen MT" pitchFamily="34" charset="0"/>
            </a:endParaRPr>
          </a:p>
          <a:p>
            <a:r>
              <a:rPr lang="es-MX" sz="1600" b="1" dirty="0" smtClean="0">
                <a:solidFill>
                  <a:schemeClr val="tx1">
                    <a:lumMod val="65000"/>
                    <a:lumOff val="35000"/>
                  </a:schemeClr>
                </a:solidFill>
                <a:latin typeface="Tw Cen MT" pitchFamily="34" charset="0"/>
              </a:rPr>
              <a:t>QUÉ </a:t>
            </a:r>
            <a:r>
              <a:rPr lang="es-MX" sz="1600" b="1" dirty="0">
                <a:solidFill>
                  <a:schemeClr val="tx1">
                    <a:lumMod val="65000"/>
                    <a:lumOff val="35000"/>
                  </a:schemeClr>
                </a:solidFill>
                <a:latin typeface="Tw Cen MT" pitchFamily="34" charset="0"/>
              </a:rPr>
              <a:t>FINANCIA</a:t>
            </a:r>
            <a:endParaRPr lang="es-AR" sz="1600" dirty="0">
              <a:solidFill>
                <a:schemeClr val="tx1">
                  <a:lumMod val="65000"/>
                  <a:lumOff val="35000"/>
                </a:schemeClr>
              </a:solidFill>
              <a:latin typeface="Tw Cen MT" pitchFamily="34" charset="0"/>
            </a:endParaRPr>
          </a:p>
          <a:p>
            <a:pPr algn="just"/>
            <a:r>
              <a:rPr lang="es-ES" sz="1600" dirty="0" smtClean="0">
                <a:solidFill>
                  <a:schemeClr val="tx1">
                    <a:lumMod val="65000"/>
                    <a:lumOff val="35000"/>
                  </a:schemeClr>
                </a:solidFill>
                <a:latin typeface="Tw Cen MT" pitchFamily="34" charset="0"/>
              </a:rPr>
              <a:t>Adquisición de controladores fiscales homologados.</a:t>
            </a:r>
          </a:p>
          <a:p>
            <a:pPr algn="just"/>
            <a:r>
              <a:rPr lang="es-ES" sz="1600" dirty="0" smtClean="0">
                <a:solidFill>
                  <a:schemeClr val="tx1">
                    <a:lumMod val="65000"/>
                    <a:lumOff val="35000"/>
                  </a:schemeClr>
                </a:solidFill>
                <a:latin typeface="Tw Cen MT" pitchFamily="34" charset="0"/>
              </a:rPr>
              <a:t>Inversiones de origen nacional o extranjero (cuando no exista oferta local), nuevas o usadas.</a:t>
            </a:r>
          </a:p>
          <a:p>
            <a:pPr algn="just"/>
            <a:r>
              <a:rPr lang="es-ES" sz="1600" dirty="0" smtClean="0">
                <a:solidFill>
                  <a:schemeClr val="tx1">
                    <a:lumMod val="65000"/>
                    <a:lumOff val="35000"/>
                  </a:schemeClr>
                </a:solidFill>
                <a:latin typeface="Tw Cen MT" pitchFamily="34" charset="0"/>
              </a:rPr>
              <a:t>Capital de trabajo asociado a una inversión.</a:t>
            </a:r>
          </a:p>
          <a:p>
            <a:pPr algn="just"/>
            <a:r>
              <a:rPr lang="es-ES" sz="1600" dirty="0" smtClean="0">
                <a:solidFill>
                  <a:schemeClr val="tx1">
                    <a:lumMod val="65000"/>
                    <a:lumOff val="35000"/>
                  </a:schemeClr>
                </a:solidFill>
                <a:latin typeface="Tw Cen MT" pitchFamily="34" charset="0"/>
              </a:rPr>
              <a:t>Gastos de evolución y capital de trabajo vinculado al giro comercial como único destino.</a:t>
            </a:r>
          </a:p>
          <a:p>
            <a:endParaRPr lang="es-MX" sz="1600" b="1" dirty="0" smtClean="0">
              <a:solidFill>
                <a:schemeClr val="tx1">
                  <a:lumMod val="65000"/>
                  <a:lumOff val="35000"/>
                </a:schemeClr>
              </a:solidFill>
              <a:latin typeface="Tw Cen MT" pitchFamily="34" charset="0"/>
            </a:endParaRPr>
          </a:p>
          <a:p>
            <a:r>
              <a:rPr lang="es-MX" sz="1600" b="1" dirty="0" smtClean="0">
                <a:solidFill>
                  <a:schemeClr val="tx1">
                    <a:lumMod val="65000"/>
                    <a:lumOff val="35000"/>
                  </a:schemeClr>
                </a:solidFill>
                <a:latin typeface="Tw Cen MT" pitchFamily="34" charset="0"/>
              </a:rPr>
              <a:t>CARACTERÍSTICAS</a:t>
            </a:r>
            <a:endParaRPr lang="es-AR" sz="1600" dirty="0">
              <a:solidFill>
                <a:schemeClr val="tx1">
                  <a:lumMod val="65000"/>
                  <a:lumOff val="35000"/>
                </a:schemeClr>
              </a:solidFill>
              <a:latin typeface="Tw Cen MT" pitchFamily="34" charset="0"/>
            </a:endParaRPr>
          </a:p>
          <a:p>
            <a:pPr algn="just"/>
            <a:r>
              <a:rPr lang="es-MX" sz="1600" dirty="0">
                <a:solidFill>
                  <a:schemeClr val="tx1">
                    <a:lumMod val="65000"/>
                    <a:lumOff val="35000"/>
                  </a:schemeClr>
                </a:solidFill>
                <a:latin typeface="Tw Cen MT" pitchFamily="34" charset="0"/>
              </a:rPr>
              <a:t>Monto: </a:t>
            </a:r>
            <a:r>
              <a:rPr lang="es-ES" sz="1600" dirty="0" smtClean="0">
                <a:solidFill>
                  <a:schemeClr val="tx1">
                    <a:lumMod val="65000"/>
                    <a:lumOff val="35000"/>
                  </a:schemeClr>
                </a:solidFill>
                <a:latin typeface="Tw Cen MT" pitchFamily="34" charset="0"/>
              </a:rPr>
              <a:t>hasta 250 salarios mínimo, vital y móvil</a:t>
            </a:r>
            <a:r>
              <a:rPr lang="es-MX" sz="1600" dirty="0" smtClean="0">
                <a:solidFill>
                  <a:schemeClr val="tx1">
                    <a:lumMod val="65000"/>
                    <a:lumOff val="35000"/>
                  </a:schemeClr>
                </a:solidFill>
                <a:latin typeface="Tw Cen MT" pitchFamily="34" charset="0"/>
              </a:rPr>
              <a:t>. (SMVM a Marzo 2019: $12.500)</a:t>
            </a:r>
            <a:endParaRPr lang="es-AR" sz="1600" dirty="0">
              <a:solidFill>
                <a:schemeClr val="tx1">
                  <a:lumMod val="65000"/>
                  <a:lumOff val="35000"/>
                </a:schemeClr>
              </a:solidFill>
              <a:latin typeface="Tw Cen MT" pitchFamily="34" charset="0"/>
            </a:endParaRPr>
          </a:p>
          <a:p>
            <a:pPr algn="just"/>
            <a:r>
              <a:rPr lang="es-MX" sz="1600" dirty="0" smtClean="0">
                <a:solidFill>
                  <a:schemeClr val="tx1">
                    <a:lumMod val="65000"/>
                    <a:lumOff val="35000"/>
                  </a:schemeClr>
                </a:solidFill>
                <a:latin typeface="Tw Cen MT" pitchFamily="34" charset="0"/>
              </a:rPr>
              <a:t>Plazos</a:t>
            </a:r>
            <a:r>
              <a:rPr lang="es-MX" sz="1600" dirty="0">
                <a:solidFill>
                  <a:schemeClr val="tx1">
                    <a:lumMod val="65000"/>
                    <a:lumOff val="35000"/>
                  </a:schemeClr>
                </a:solidFill>
                <a:latin typeface="Tw Cen MT" pitchFamily="34" charset="0"/>
              </a:rPr>
              <a:t>: </a:t>
            </a:r>
            <a:r>
              <a:rPr lang="es-MX" sz="1600" dirty="0" smtClean="0">
                <a:solidFill>
                  <a:schemeClr val="tx1">
                    <a:lumMod val="65000"/>
                    <a:lumOff val="35000"/>
                  </a:schemeClr>
                </a:solidFill>
                <a:latin typeface="Tw Cen MT" pitchFamily="34" charset="0"/>
              </a:rPr>
              <a:t>hasta </a:t>
            </a:r>
            <a:r>
              <a:rPr lang="es-MX" sz="1600" dirty="0">
                <a:solidFill>
                  <a:schemeClr val="tx1">
                    <a:lumMod val="65000"/>
                    <a:lumOff val="35000"/>
                  </a:schemeClr>
                </a:solidFill>
                <a:latin typeface="Tw Cen MT" pitchFamily="34" charset="0"/>
              </a:rPr>
              <a:t>60 </a:t>
            </a:r>
            <a:r>
              <a:rPr lang="es-MX" sz="1600" dirty="0" smtClean="0">
                <a:solidFill>
                  <a:schemeClr val="tx1">
                    <a:lumMod val="65000"/>
                    <a:lumOff val="35000"/>
                  </a:schemeClr>
                </a:solidFill>
                <a:latin typeface="Tw Cen MT" pitchFamily="34" charset="0"/>
              </a:rPr>
              <a:t>meses </a:t>
            </a:r>
            <a:r>
              <a:rPr lang="es-MX" sz="1600" dirty="0">
                <a:solidFill>
                  <a:schemeClr val="tx1">
                    <a:lumMod val="65000"/>
                    <a:lumOff val="35000"/>
                  </a:schemeClr>
                </a:solidFill>
                <a:latin typeface="Tw Cen MT" pitchFamily="34" charset="0"/>
              </a:rPr>
              <a:t>para inversión y capital de trabajo </a:t>
            </a:r>
            <a:r>
              <a:rPr lang="es-MX" sz="1600" dirty="0" smtClean="0">
                <a:solidFill>
                  <a:schemeClr val="tx1">
                    <a:lumMod val="65000"/>
                    <a:lumOff val="35000"/>
                  </a:schemeClr>
                </a:solidFill>
                <a:latin typeface="Tw Cen MT" pitchFamily="34" charset="0"/>
              </a:rPr>
              <a:t>asociado; periodo </a:t>
            </a:r>
            <a:r>
              <a:rPr lang="es-MX" sz="1600" dirty="0">
                <a:solidFill>
                  <a:schemeClr val="tx1">
                    <a:lumMod val="65000"/>
                    <a:lumOff val="35000"/>
                  </a:schemeClr>
                </a:solidFill>
                <a:latin typeface="Tw Cen MT" pitchFamily="34" charset="0"/>
              </a:rPr>
              <a:t>de </a:t>
            </a:r>
            <a:r>
              <a:rPr lang="es-MX" sz="1600" dirty="0" smtClean="0">
                <a:solidFill>
                  <a:schemeClr val="tx1">
                    <a:lumMod val="65000"/>
                    <a:lumOff val="35000"/>
                  </a:schemeClr>
                </a:solidFill>
                <a:latin typeface="Tw Cen MT" pitchFamily="34" charset="0"/>
              </a:rPr>
              <a:t>gracia hasta 6 meses. </a:t>
            </a:r>
            <a:r>
              <a:rPr lang="es-MX" sz="1600" dirty="0">
                <a:solidFill>
                  <a:schemeClr val="tx1">
                    <a:lumMod val="65000"/>
                    <a:lumOff val="35000"/>
                  </a:schemeClr>
                </a:solidFill>
                <a:latin typeface="Tw Cen MT" pitchFamily="34" charset="0"/>
              </a:rPr>
              <a:t>Hasta 36 </a:t>
            </a:r>
            <a:r>
              <a:rPr lang="es-MX" sz="1600" dirty="0" smtClean="0">
                <a:solidFill>
                  <a:schemeClr val="tx1">
                    <a:lumMod val="65000"/>
                    <a:lumOff val="35000"/>
                  </a:schemeClr>
                </a:solidFill>
                <a:latin typeface="Tw Cen MT" pitchFamily="34" charset="0"/>
              </a:rPr>
              <a:t>meses </a:t>
            </a:r>
            <a:r>
              <a:rPr lang="es-MX" sz="1600" dirty="0">
                <a:solidFill>
                  <a:schemeClr val="tx1">
                    <a:lumMod val="65000"/>
                    <a:lumOff val="35000"/>
                  </a:schemeClr>
                </a:solidFill>
                <a:latin typeface="Tw Cen MT" pitchFamily="34" charset="0"/>
              </a:rPr>
              <a:t>para capital de trabajo como único </a:t>
            </a:r>
            <a:r>
              <a:rPr lang="es-MX" sz="1600" dirty="0" smtClean="0">
                <a:solidFill>
                  <a:schemeClr val="tx1">
                    <a:lumMod val="65000"/>
                    <a:lumOff val="35000"/>
                  </a:schemeClr>
                </a:solidFill>
                <a:latin typeface="Tw Cen MT" pitchFamily="34" charset="0"/>
              </a:rPr>
              <a:t>destino.</a:t>
            </a:r>
          </a:p>
          <a:p>
            <a:pPr algn="just"/>
            <a:endParaRPr lang="es-MX" sz="1600" dirty="0">
              <a:solidFill>
                <a:schemeClr val="tx1">
                  <a:lumMod val="65000"/>
                  <a:lumOff val="35000"/>
                </a:schemeClr>
              </a:solidFill>
              <a:latin typeface="Tw Cen MT" pitchFamily="34" charset="0"/>
            </a:endParaRPr>
          </a:p>
        </p:txBody>
      </p:sp>
      <p:sp>
        <p:nvSpPr>
          <p:cNvPr id="5" name="4 CuadroTexto"/>
          <p:cNvSpPr txBox="1"/>
          <p:nvPr/>
        </p:nvSpPr>
        <p:spPr>
          <a:xfrm>
            <a:off x="344488" y="1412776"/>
            <a:ext cx="7384820" cy="338554"/>
          </a:xfrm>
          <a:prstGeom prst="rect">
            <a:avLst/>
          </a:prstGeom>
          <a:noFill/>
        </p:spPr>
        <p:txBody>
          <a:bodyPr wrap="square" rtlCol="0">
            <a:spAutoFit/>
          </a:bodyPr>
          <a:lstStyle/>
          <a:p>
            <a:r>
              <a:rPr lang="es-MX" sz="1600" b="1" dirty="0" smtClean="0">
                <a:solidFill>
                  <a:srgbClr val="0A7BC2"/>
                </a:solidFill>
                <a:latin typeface="Tw Cen MT" pitchFamily="34" charset="0"/>
              </a:rPr>
              <a:t>CRÉDITOS PARA MICROEMPRESAS</a:t>
            </a:r>
            <a:endParaRPr lang="es-AR" sz="1600" dirty="0">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7185248" y="6165304"/>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3" name="2 CuadroTexto"/>
          <p:cNvSpPr txBox="1"/>
          <p:nvPr/>
        </p:nvSpPr>
        <p:spPr>
          <a:xfrm>
            <a:off x="632520" y="908720"/>
            <a:ext cx="7488832"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Nación Emprende - BNA</a:t>
            </a:r>
            <a:endParaRPr lang="es-AR" sz="2800" dirty="0">
              <a:solidFill>
                <a:schemeClr val="tx1">
                  <a:lumMod val="65000"/>
                  <a:lumOff val="35000"/>
                </a:schemeClr>
              </a:solidFill>
              <a:latin typeface="Tw Cen MT" pitchFamily="34" charset="0"/>
            </a:endParaRPr>
          </a:p>
        </p:txBody>
      </p:sp>
      <p:sp>
        <p:nvSpPr>
          <p:cNvPr id="4" name="3 CuadroTexto"/>
          <p:cNvSpPr txBox="1"/>
          <p:nvPr/>
        </p:nvSpPr>
        <p:spPr>
          <a:xfrm>
            <a:off x="632520" y="1988840"/>
            <a:ext cx="8424936" cy="3816429"/>
          </a:xfrm>
          <a:prstGeom prst="rect">
            <a:avLst/>
          </a:prstGeom>
          <a:noFill/>
        </p:spPr>
        <p:txBody>
          <a:bodyPr wrap="square" rtlCol="0">
            <a:spAutoFit/>
          </a:bodyPr>
          <a:lstStyle/>
          <a:p>
            <a:pPr algn="just"/>
            <a:endParaRPr lang="es-MX" sz="1600" dirty="0">
              <a:solidFill>
                <a:schemeClr val="tx1">
                  <a:lumMod val="65000"/>
                  <a:lumOff val="35000"/>
                </a:schemeClr>
              </a:solidFill>
              <a:latin typeface="Tw Cen MT" pitchFamily="34" charset="0"/>
            </a:endParaRPr>
          </a:p>
          <a:p>
            <a:pPr algn="just"/>
            <a:r>
              <a:rPr lang="es-MX" sz="1600" b="1" dirty="0" smtClean="0">
                <a:solidFill>
                  <a:schemeClr val="tx1">
                    <a:lumMod val="65000"/>
                    <a:lumOff val="35000"/>
                  </a:schemeClr>
                </a:solidFill>
                <a:latin typeface="Tw Cen MT" pitchFamily="34" charset="0"/>
              </a:rPr>
              <a:t>*CONDICIONES ESPECIALES PARA CRÉDITOS DE HASTA 50 SMVM</a:t>
            </a:r>
          </a:p>
          <a:p>
            <a:pPr algn="just"/>
            <a:endParaRPr lang="es-MX" sz="1600" b="1" dirty="0" smtClean="0">
              <a:solidFill>
                <a:schemeClr val="tx1">
                  <a:lumMod val="65000"/>
                  <a:lumOff val="35000"/>
                </a:schemeClr>
              </a:solidFill>
              <a:latin typeface="Tw Cen MT" pitchFamily="34" charset="0"/>
            </a:endParaRPr>
          </a:p>
          <a:p>
            <a:pPr algn="just"/>
            <a:r>
              <a:rPr lang="es-MX" dirty="0">
                <a:solidFill>
                  <a:schemeClr val="tx1">
                    <a:lumMod val="65000"/>
                    <a:lumOff val="35000"/>
                  </a:schemeClr>
                </a:solidFill>
                <a:latin typeface="Tw Cen MT" pitchFamily="34" charset="0"/>
              </a:rPr>
              <a:t>Microempresas de todos los sectores de la economía, con una antigüedad mayor a 3 (tres) meses desde la fecha de inscripción en AFIP. </a:t>
            </a:r>
            <a:r>
              <a:rPr lang="es-ES" dirty="0" smtClean="0">
                <a:solidFill>
                  <a:schemeClr val="tx1">
                    <a:lumMod val="65000"/>
                    <a:lumOff val="35000"/>
                  </a:schemeClr>
                </a:solidFill>
                <a:latin typeface="Tw Cen MT" pitchFamily="34" charset="0"/>
              </a:rPr>
              <a:t>Para el destino inversiones se solicitará la descripción del proyecto de inversión (monto, detalle por ítem, especificaciones técnicas del/los bienes a adquirir, origen, factura proforma o presupuesto, etc.).</a:t>
            </a:r>
          </a:p>
          <a:p>
            <a:pPr algn="just"/>
            <a:endParaRPr lang="es-ES"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Quienes registren menos de un año de antigüedad en la inscripción deberán presentar un flujo de fondos proyectado para los próximos 12 (doce) meses. El mismo será requerido por el banco al momento de formalizar la solicitud.</a:t>
            </a:r>
          </a:p>
          <a:p>
            <a:pPr algn="just"/>
            <a:r>
              <a:rPr lang="es-MX" dirty="0" smtClean="0">
                <a:solidFill>
                  <a:schemeClr val="tx1">
                    <a:lumMod val="65000"/>
                    <a:lumOff val="35000"/>
                  </a:schemeClr>
                </a:solidFill>
                <a:latin typeface="Tw Cen MT" pitchFamily="34" charset="0"/>
              </a:rPr>
              <a:t>Tasa: 49% fija anual en pesos.</a:t>
            </a:r>
            <a:endParaRPr lang="es-AR" dirty="0" smtClean="0">
              <a:solidFill>
                <a:schemeClr val="tx1">
                  <a:lumMod val="65000"/>
                  <a:lumOff val="35000"/>
                </a:schemeClr>
              </a:solidFill>
              <a:latin typeface="Tw Cen MT" pitchFamily="34" charset="0"/>
            </a:endParaRPr>
          </a:p>
          <a:p>
            <a:pPr algn="just"/>
            <a:endParaRPr lang="es-AR" sz="1600" dirty="0">
              <a:solidFill>
                <a:schemeClr val="tx1">
                  <a:lumMod val="65000"/>
                  <a:lumOff val="35000"/>
                </a:schemeClr>
              </a:solidFill>
              <a:latin typeface="Tw Cen MT" pitchFamily="34" charset="0"/>
            </a:endParaRPr>
          </a:p>
          <a:p>
            <a:pPr algn="just"/>
            <a:endParaRPr lang="es-AR" sz="1600" b="1" dirty="0">
              <a:solidFill>
                <a:schemeClr val="tx1">
                  <a:lumMod val="65000"/>
                  <a:lumOff val="35000"/>
                </a:schemeClr>
              </a:solidFill>
              <a:latin typeface="Tw Cen MT" pitchFamily="34" charset="0"/>
            </a:endParaRPr>
          </a:p>
        </p:txBody>
      </p:sp>
      <p:sp>
        <p:nvSpPr>
          <p:cNvPr id="5" name="4 CuadroTexto"/>
          <p:cNvSpPr txBox="1"/>
          <p:nvPr/>
        </p:nvSpPr>
        <p:spPr>
          <a:xfrm>
            <a:off x="632520" y="1672850"/>
            <a:ext cx="7384820" cy="584775"/>
          </a:xfrm>
          <a:prstGeom prst="rect">
            <a:avLst/>
          </a:prstGeom>
          <a:noFill/>
        </p:spPr>
        <p:txBody>
          <a:bodyPr wrap="square" rtlCol="0">
            <a:spAutoFit/>
          </a:bodyPr>
          <a:lstStyle/>
          <a:p>
            <a:r>
              <a:rPr lang="es-MX" sz="1600" b="1" dirty="0" smtClean="0">
                <a:solidFill>
                  <a:srgbClr val="0A7BC2"/>
                </a:solidFill>
                <a:latin typeface="Tw Cen MT" pitchFamily="34" charset="0"/>
              </a:rPr>
              <a:t>CRÉDITOS PARA MICROEMPRESAS</a:t>
            </a:r>
            <a:endParaRPr lang="es-AR" sz="1600" dirty="0" smtClean="0">
              <a:solidFill>
                <a:srgbClr val="0A7BC2"/>
              </a:solidFill>
              <a:latin typeface="Tw Cen MT" pitchFamily="34" charset="0"/>
            </a:endParaRPr>
          </a:p>
          <a:p>
            <a:endParaRPr lang="es-AR" sz="1600" dirty="0">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488504" y="1988840"/>
            <a:ext cx="7488832" cy="3970318"/>
          </a:xfrm>
          <a:prstGeom prst="rect">
            <a:avLst/>
          </a:prstGeom>
          <a:noFill/>
        </p:spPr>
        <p:txBody>
          <a:bodyPr wrap="square" rtlCol="0">
            <a:spAutoFit/>
          </a:bodyPr>
          <a:lstStyle/>
          <a:p>
            <a:r>
              <a:rPr lang="es-MX" b="1" dirty="0" smtClean="0">
                <a:solidFill>
                  <a:schemeClr val="tx1">
                    <a:lumMod val="65000"/>
                    <a:lumOff val="35000"/>
                  </a:schemeClr>
                </a:solidFill>
                <a:latin typeface="Tw Cen MT" pitchFamily="34" charset="0"/>
              </a:rPr>
              <a:t>MICROPRÉSTAMOS</a:t>
            </a:r>
          </a:p>
          <a:p>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A QUIÉNES FINANCIA</a:t>
            </a:r>
            <a:endParaRPr lang="es-AR"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Personas Humanas, con o sin ingresos demostrables que realicen una actividad comercial por cuenta propia.</a:t>
            </a:r>
            <a:endParaRPr lang="es-MX" b="1" dirty="0" smtClean="0">
              <a:solidFill>
                <a:schemeClr val="tx1">
                  <a:lumMod val="65000"/>
                  <a:lumOff val="35000"/>
                </a:schemeClr>
              </a:solidFill>
              <a:latin typeface="Tw Cen MT" pitchFamily="34" charset="0"/>
            </a:endParaRPr>
          </a:p>
          <a:p>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QUÉ </a:t>
            </a:r>
            <a:r>
              <a:rPr lang="es-MX" b="1" dirty="0">
                <a:solidFill>
                  <a:schemeClr val="tx1">
                    <a:lumMod val="65000"/>
                    <a:lumOff val="35000"/>
                  </a:schemeClr>
                </a:solidFill>
                <a:latin typeface="Tw Cen MT" pitchFamily="34" charset="0"/>
              </a:rPr>
              <a:t>FINANCIA</a:t>
            </a:r>
            <a:endParaRPr lang="es-AR" dirty="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Adquisición de controladores fiscales homologados.</a:t>
            </a:r>
          </a:p>
          <a:p>
            <a:pPr algn="just"/>
            <a:r>
              <a:rPr lang="es-ES" dirty="0" smtClean="0">
                <a:solidFill>
                  <a:schemeClr val="tx1">
                    <a:lumMod val="65000"/>
                    <a:lumOff val="35000"/>
                  </a:schemeClr>
                </a:solidFill>
                <a:latin typeface="Tw Cen MT" pitchFamily="34" charset="0"/>
              </a:rPr>
              <a:t>Inversión y capital de trabajo.</a:t>
            </a:r>
          </a:p>
          <a:p>
            <a:pPr algn="just"/>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CARACTERÍSTICAS</a:t>
            </a:r>
            <a:endParaRPr lang="es-AR" dirty="0">
              <a:solidFill>
                <a:schemeClr val="tx1">
                  <a:lumMod val="65000"/>
                  <a:lumOff val="35000"/>
                </a:schemeClr>
              </a:solidFill>
              <a:latin typeface="Tw Cen MT" pitchFamily="34" charset="0"/>
            </a:endParaRPr>
          </a:p>
          <a:p>
            <a:pPr algn="just"/>
            <a:r>
              <a:rPr lang="es-MX" dirty="0">
                <a:solidFill>
                  <a:schemeClr val="tx1">
                    <a:lumMod val="65000"/>
                    <a:lumOff val="35000"/>
                  </a:schemeClr>
                </a:solidFill>
                <a:latin typeface="Tw Cen MT" pitchFamily="34" charset="0"/>
              </a:rPr>
              <a:t>Monto: hasta </a:t>
            </a:r>
            <a:r>
              <a:rPr lang="es-MX" dirty="0" smtClean="0">
                <a:solidFill>
                  <a:schemeClr val="tx1">
                    <a:lumMod val="65000"/>
                    <a:lumOff val="35000"/>
                  </a:schemeClr>
                </a:solidFill>
                <a:latin typeface="Tw Cen MT" pitchFamily="34" charset="0"/>
              </a:rPr>
              <a:t>8 SMVM (SMVM a Marzo 2019: $12.500).</a:t>
            </a:r>
            <a:endParaRPr lang="es-AR" dirty="0">
              <a:solidFill>
                <a:schemeClr val="tx1">
                  <a:lumMod val="65000"/>
                  <a:lumOff val="35000"/>
                </a:schemeClr>
              </a:solidFill>
              <a:latin typeface="Tw Cen MT" pitchFamily="34" charset="0"/>
            </a:endParaRPr>
          </a:p>
          <a:p>
            <a:pPr algn="just"/>
            <a:r>
              <a:rPr lang="es-MX" dirty="0" smtClean="0">
                <a:solidFill>
                  <a:schemeClr val="tx1">
                    <a:lumMod val="65000"/>
                    <a:lumOff val="35000"/>
                  </a:schemeClr>
                </a:solidFill>
                <a:latin typeface="Tw Cen MT" pitchFamily="34" charset="0"/>
              </a:rPr>
              <a:t>Tasa: 60% fija anual en pesos.</a:t>
            </a:r>
            <a:endParaRPr lang="es-AR" dirty="0" smtClean="0">
              <a:solidFill>
                <a:schemeClr val="tx1">
                  <a:lumMod val="65000"/>
                  <a:lumOff val="35000"/>
                </a:schemeClr>
              </a:solidFill>
              <a:latin typeface="Tw Cen MT" pitchFamily="34" charset="0"/>
            </a:endParaRPr>
          </a:p>
          <a:p>
            <a:pPr algn="just"/>
            <a:r>
              <a:rPr lang="es-MX" dirty="0" smtClean="0">
                <a:solidFill>
                  <a:schemeClr val="tx1">
                    <a:lumMod val="65000"/>
                    <a:lumOff val="35000"/>
                  </a:schemeClr>
                </a:solidFill>
                <a:latin typeface="Tw Cen MT" pitchFamily="34" charset="0"/>
              </a:rPr>
              <a:t>Plazos: hasta 18 meses.</a:t>
            </a:r>
            <a:endParaRPr lang="es-AR" dirty="0">
              <a:solidFill>
                <a:schemeClr val="tx1">
                  <a:lumMod val="65000"/>
                  <a:lumOff val="35000"/>
                </a:schemeClr>
              </a:solidFill>
              <a:latin typeface="Tw Cen MT" pitchFamily="34" charset="0"/>
            </a:endParaRPr>
          </a:p>
        </p:txBody>
      </p:sp>
      <p:sp>
        <p:nvSpPr>
          <p:cNvPr id="5" name="4 CuadroTexto"/>
          <p:cNvSpPr txBox="1"/>
          <p:nvPr/>
        </p:nvSpPr>
        <p:spPr>
          <a:xfrm>
            <a:off x="416496" y="1556792"/>
            <a:ext cx="8736971" cy="369332"/>
          </a:xfrm>
          <a:prstGeom prst="rect">
            <a:avLst/>
          </a:prstGeom>
          <a:noFill/>
        </p:spPr>
        <p:txBody>
          <a:bodyPr wrap="square" rtlCol="0">
            <a:spAutoFit/>
          </a:bodyPr>
          <a:lstStyle/>
          <a:p>
            <a:r>
              <a:rPr lang="es-MX" b="1" dirty="0" smtClean="0">
                <a:solidFill>
                  <a:srgbClr val="0A7BC2"/>
                </a:solidFill>
                <a:latin typeface="Tw Cen MT" pitchFamily="34" charset="0"/>
              </a:rPr>
              <a:t>CRÉDITOS PARA EMPRENDEDORES</a:t>
            </a:r>
            <a:endParaRPr lang="es-AR" dirty="0">
              <a:solidFill>
                <a:srgbClr val="0A7BC2"/>
              </a:solidFill>
              <a:latin typeface="Tw Cen MT" pitchFamily="34" charset="0"/>
            </a:endParaRPr>
          </a:p>
        </p:txBody>
      </p:sp>
      <p:sp>
        <p:nvSpPr>
          <p:cNvPr id="7" name="6 CuadroTexto"/>
          <p:cNvSpPr txBox="1"/>
          <p:nvPr/>
        </p:nvSpPr>
        <p:spPr>
          <a:xfrm>
            <a:off x="488504" y="836712"/>
            <a:ext cx="7488832"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Nación Emprende - BNA</a:t>
            </a:r>
            <a:endParaRPr lang="es-AR" sz="2800" dirty="0">
              <a:solidFill>
                <a:schemeClr val="tx1">
                  <a:lumMod val="65000"/>
                  <a:lumOff val="35000"/>
                </a:schemeClr>
              </a:solidFill>
              <a:latin typeface="Tw Cen MT" pitchFamily="34" charset="0"/>
            </a:endParaRPr>
          </a:p>
        </p:txBody>
      </p:sp>
      <p:pic>
        <p:nvPicPr>
          <p:cNvPr id="8"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5" name="4 CuadroTexto"/>
          <p:cNvSpPr txBox="1"/>
          <p:nvPr/>
        </p:nvSpPr>
        <p:spPr>
          <a:xfrm>
            <a:off x="272480" y="1196752"/>
            <a:ext cx="6264696" cy="369332"/>
          </a:xfrm>
          <a:prstGeom prst="rect">
            <a:avLst/>
          </a:prstGeom>
          <a:noFill/>
        </p:spPr>
        <p:txBody>
          <a:bodyPr wrap="square" rtlCol="0">
            <a:spAutoFit/>
          </a:bodyPr>
          <a:lstStyle/>
          <a:p>
            <a:r>
              <a:rPr lang="es-MX" b="1" dirty="0" smtClean="0">
                <a:solidFill>
                  <a:srgbClr val="0A7BC2"/>
                </a:solidFill>
                <a:latin typeface="Tw Cen MT" pitchFamily="34" charset="0"/>
              </a:rPr>
              <a:t>CRÉDITOS PARA EMPRENDEDORES</a:t>
            </a:r>
            <a:endParaRPr lang="es-AR" dirty="0">
              <a:solidFill>
                <a:srgbClr val="0A7BC2"/>
              </a:solidFill>
              <a:latin typeface="Tw Cen MT" pitchFamily="34" charset="0"/>
            </a:endParaRPr>
          </a:p>
        </p:txBody>
      </p:sp>
      <p:sp>
        <p:nvSpPr>
          <p:cNvPr id="6" name="5 CuadroTexto"/>
          <p:cNvSpPr txBox="1"/>
          <p:nvPr/>
        </p:nvSpPr>
        <p:spPr>
          <a:xfrm>
            <a:off x="416496" y="1628800"/>
            <a:ext cx="9073008" cy="4801314"/>
          </a:xfrm>
          <a:prstGeom prst="rect">
            <a:avLst/>
          </a:prstGeom>
          <a:noFill/>
        </p:spPr>
        <p:txBody>
          <a:bodyPr wrap="square" rtlCol="0">
            <a:spAutoFit/>
          </a:bodyPr>
          <a:lstStyle/>
          <a:p>
            <a:r>
              <a:rPr lang="es-MX" b="1" dirty="0" smtClean="0">
                <a:solidFill>
                  <a:schemeClr val="tx1">
                    <a:lumMod val="65000"/>
                    <a:lumOff val="35000"/>
                  </a:schemeClr>
                </a:solidFill>
                <a:latin typeface="Tw Cen MT" pitchFamily="34" charset="0"/>
              </a:rPr>
              <a:t>NACIÓN NACE</a:t>
            </a:r>
          </a:p>
          <a:p>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A QUIÉNES FINANCIA</a:t>
            </a:r>
            <a:endParaRPr lang="es-AR"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Personas humanas y/o jurídicas que presenten proyectos de pequeña escala orientados al desarrollo de su actividad comercial o se encuentren próximos a iniciarla.</a:t>
            </a:r>
          </a:p>
          <a:p>
            <a:pPr algn="just"/>
            <a:r>
              <a:rPr lang="es-ES" dirty="0" smtClean="0">
                <a:solidFill>
                  <a:schemeClr val="tx1">
                    <a:lumMod val="65000"/>
                    <a:lumOff val="35000"/>
                  </a:schemeClr>
                </a:solidFill>
                <a:latin typeface="Tw Cen MT" pitchFamily="34" charset="0"/>
              </a:rPr>
              <a:t>Podrán ser atendidos emprendimientos que aún no se hayan lanzado comercialmente al mercado o cuya primera venta fiscalmente registrada tenga una antigüedad inferior a los 12(doce) meses al momento de presentar la solicitud.</a:t>
            </a:r>
            <a:endParaRPr lang="es-MX" b="1" dirty="0" smtClean="0">
              <a:solidFill>
                <a:schemeClr val="tx1">
                  <a:lumMod val="65000"/>
                  <a:lumOff val="35000"/>
                </a:schemeClr>
              </a:solidFill>
              <a:latin typeface="Tw Cen MT" pitchFamily="34" charset="0"/>
            </a:endParaRPr>
          </a:p>
          <a:p>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QUÉ </a:t>
            </a:r>
            <a:r>
              <a:rPr lang="es-MX" b="1" dirty="0">
                <a:solidFill>
                  <a:schemeClr val="tx1">
                    <a:lumMod val="65000"/>
                    <a:lumOff val="35000"/>
                  </a:schemeClr>
                </a:solidFill>
                <a:latin typeface="Tw Cen MT" pitchFamily="34" charset="0"/>
              </a:rPr>
              <a:t>FINANCIA</a:t>
            </a:r>
            <a:endParaRPr lang="es-AR" dirty="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Inversiones de origen nacional o extranjero (cuando no exista oferta local), nuevas o usadas: hasta el 80% de la inversión total.</a:t>
            </a:r>
          </a:p>
          <a:p>
            <a:pPr algn="just"/>
            <a:r>
              <a:rPr lang="es-ES" dirty="0" smtClean="0">
                <a:solidFill>
                  <a:schemeClr val="tx1">
                    <a:lumMod val="65000"/>
                    <a:lumOff val="35000"/>
                  </a:schemeClr>
                </a:solidFill>
                <a:latin typeface="Tw Cen MT" pitchFamily="34" charset="0"/>
              </a:rPr>
              <a:t>Capital de trabajo asociado al proyecto de inversión: hasta el 20 % de la asistencia.</a:t>
            </a:r>
          </a:p>
          <a:p>
            <a:pPr algn="just"/>
            <a:endParaRPr lang="es-MX" b="1" dirty="0" smtClean="0">
              <a:solidFill>
                <a:schemeClr val="tx1">
                  <a:lumMod val="65000"/>
                  <a:lumOff val="35000"/>
                </a:schemeClr>
              </a:solidFill>
              <a:latin typeface="Tw Cen MT" pitchFamily="34" charset="0"/>
            </a:endParaRPr>
          </a:p>
          <a:p>
            <a:r>
              <a:rPr lang="es-MX" b="1" dirty="0" smtClean="0">
                <a:solidFill>
                  <a:schemeClr val="tx1">
                    <a:lumMod val="65000"/>
                    <a:lumOff val="35000"/>
                  </a:schemeClr>
                </a:solidFill>
                <a:latin typeface="Tw Cen MT" pitchFamily="34" charset="0"/>
              </a:rPr>
              <a:t>CARACTERÍSTICAS</a:t>
            </a:r>
            <a:endParaRPr lang="es-AR" dirty="0">
              <a:solidFill>
                <a:schemeClr val="tx1">
                  <a:lumMod val="65000"/>
                  <a:lumOff val="35000"/>
                </a:schemeClr>
              </a:solidFill>
              <a:latin typeface="Tw Cen MT" pitchFamily="34" charset="0"/>
            </a:endParaRPr>
          </a:p>
          <a:p>
            <a:pPr algn="just"/>
            <a:r>
              <a:rPr lang="es-MX" dirty="0">
                <a:solidFill>
                  <a:schemeClr val="tx1">
                    <a:lumMod val="65000"/>
                    <a:lumOff val="35000"/>
                  </a:schemeClr>
                </a:solidFill>
                <a:latin typeface="Tw Cen MT" pitchFamily="34" charset="0"/>
              </a:rPr>
              <a:t>Monto: hasta </a:t>
            </a:r>
            <a:r>
              <a:rPr lang="es-MX" dirty="0" smtClean="0">
                <a:solidFill>
                  <a:schemeClr val="tx1">
                    <a:lumMod val="65000"/>
                    <a:lumOff val="35000"/>
                  </a:schemeClr>
                </a:solidFill>
                <a:latin typeface="Tw Cen MT" pitchFamily="34" charset="0"/>
              </a:rPr>
              <a:t> 125 SMVM (SMVM a Marzo 2019: $12.500).</a:t>
            </a:r>
            <a:endParaRPr lang="es-AR" dirty="0">
              <a:solidFill>
                <a:schemeClr val="tx1">
                  <a:lumMod val="65000"/>
                  <a:lumOff val="35000"/>
                </a:schemeClr>
              </a:solidFill>
              <a:latin typeface="Tw Cen MT" pitchFamily="34" charset="0"/>
            </a:endParaRPr>
          </a:p>
          <a:p>
            <a:pPr algn="just"/>
            <a:r>
              <a:rPr lang="es-MX" dirty="0" smtClean="0">
                <a:solidFill>
                  <a:schemeClr val="tx1">
                    <a:lumMod val="65000"/>
                    <a:lumOff val="35000"/>
                  </a:schemeClr>
                </a:solidFill>
                <a:latin typeface="Tw Cen MT" pitchFamily="34" charset="0"/>
              </a:rPr>
              <a:t>Plazos: hasta 60 meses.</a:t>
            </a:r>
            <a:endParaRPr lang="es-AR" dirty="0">
              <a:solidFill>
                <a:schemeClr val="tx1">
                  <a:lumMod val="65000"/>
                  <a:lumOff val="35000"/>
                </a:schemeClr>
              </a:solidFill>
              <a:latin typeface="Tw Cen MT" pitchFamily="34" charset="0"/>
            </a:endParaRPr>
          </a:p>
        </p:txBody>
      </p:sp>
      <p:sp>
        <p:nvSpPr>
          <p:cNvPr id="7" name="6 CuadroTexto"/>
          <p:cNvSpPr txBox="1"/>
          <p:nvPr/>
        </p:nvSpPr>
        <p:spPr>
          <a:xfrm>
            <a:off x="272480" y="620688"/>
            <a:ext cx="7488832"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Nación Emprende - BNA</a:t>
            </a:r>
            <a:endParaRPr lang="es-AR" sz="2800" dirty="0">
              <a:solidFill>
                <a:schemeClr val="tx1">
                  <a:lumMod val="65000"/>
                  <a:lumOff val="35000"/>
                </a:schemeClr>
              </a:solidFill>
              <a:latin typeface="Tw Cen MT" pitchFamily="34" charset="0"/>
            </a:endParaRPr>
          </a:p>
        </p:txBody>
      </p:sp>
      <p:pic>
        <p:nvPicPr>
          <p:cNvPr id="8"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272480" y="1412776"/>
            <a:ext cx="9001000" cy="4801314"/>
          </a:xfrm>
          <a:prstGeom prst="rect">
            <a:avLst/>
          </a:prstGeom>
          <a:noFill/>
        </p:spPr>
        <p:txBody>
          <a:bodyPr wrap="square" rtlCol="0">
            <a:spAutoFit/>
          </a:bodyPr>
          <a:lstStyle/>
          <a:p>
            <a:pPr algn="just"/>
            <a:r>
              <a:rPr lang="es-MX" b="1" dirty="0" smtClean="0">
                <a:solidFill>
                  <a:schemeClr val="tx1">
                    <a:lumMod val="65000"/>
                    <a:lumOff val="35000"/>
                  </a:schemeClr>
                </a:solidFill>
                <a:latin typeface="Tw Cen MT" pitchFamily="34" charset="0"/>
              </a:rPr>
              <a:t>A QUIÉNES FINANCIA</a:t>
            </a:r>
            <a:endParaRPr lang="es-AR" dirty="0" smtClean="0">
              <a:solidFill>
                <a:schemeClr val="tx1">
                  <a:lumMod val="65000"/>
                  <a:lumOff val="35000"/>
                </a:schemeClr>
              </a:solidFill>
              <a:latin typeface="Tw Cen MT" pitchFamily="34" charset="0"/>
            </a:endParaRPr>
          </a:p>
          <a:p>
            <a:pPr algn="just"/>
            <a:r>
              <a:rPr lang="es-AR" dirty="0" smtClean="0">
                <a:solidFill>
                  <a:schemeClr val="tx1">
                    <a:lumMod val="65000"/>
                    <a:lumOff val="35000"/>
                  </a:schemeClr>
                </a:solidFill>
                <a:latin typeface="Tw Cen MT" pitchFamily="34" charset="0"/>
              </a:rPr>
              <a:t>Empresas micro, pequeñas y medianas (hasta tramo 1) ya sean personas físicas (Responsables Inscriptos) o jurídicas, que posean cuenta corriente bancaria de su titularidad y no hayan tomado créditos a Mediano Plazo (más de 36 meses) en los últimos 2 años (excepto leasing).</a:t>
            </a:r>
            <a:endParaRPr lang="es-MX" dirty="0" smtClean="0">
              <a:solidFill>
                <a:schemeClr val="tx1">
                  <a:lumMod val="65000"/>
                  <a:lumOff val="35000"/>
                </a:schemeClr>
              </a:solidFill>
              <a:latin typeface="Tw Cen MT" pitchFamily="34" charset="0"/>
            </a:endParaRPr>
          </a:p>
          <a:p>
            <a:pPr algn="just"/>
            <a:endParaRPr lang="es-MX" b="1" dirty="0" smtClean="0">
              <a:solidFill>
                <a:schemeClr val="tx1">
                  <a:lumMod val="65000"/>
                  <a:lumOff val="35000"/>
                </a:schemeClr>
              </a:solidFill>
              <a:latin typeface="Tw Cen MT" pitchFamily="34" charset="0"/>
            </a:endParaRPr>
          </a:p>
          <a:p>
            <a:pPr algn="just"/>
            <a:r>
              <a:rPr lang="es-MX" b="1" dirty="0" smtClean="0">
                <a:solidFill>
                  <a:schemeClr val="tx1">
                    <a:lumMod val="65000"/>
                    <a:lumOff val="35000"/>
                  </a:schemeClr>
                </a:solidFill>
                <a:latin typeface="Tw Cen MT" pitchFamily="34" charset="0"/>
              </a:rPr>
              <a:t>QUÉ </a:t>
            </a:r>
            <a:r>
              <a:rPr lang="es-MX" b="1" dirty="0">
                <a:solidFill>
                  <a:schemeClr val="tx1">
                    <a:lumMod val="65000"/>
                    <a:lumOff val="35000"/>
                  </a:schemeClr>
                </a:solidFill>
                <a:latin typeface="Tw Cen MT" pitchFamily="34" charset="0"/>
              </a:rPr>
              <a:t>FINANCIA</a:t>
            </a:r>
            <a:endParaRPr lang="es-AR" dirty="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Proyectos de inversión y la adquisición de bienes de capital muebles, registrables o no, en el marco de una decisión de inversión, destinados a las distintas actividades económicas. Comprende también el financiamiento de proyectos de reconversión y modernización productiva de los distintos sectores económicos que mejoren la competitividad en los mercados doméstico y externo.</a:t>
            </a:r>
          </a:p>
          <a:p>
            <a:pPr algn="just"/>
            <a:endParaRPr lang="es-MX" b="1" dirty="0" smtClean="0">
              <a:solidFill>
                <a:schemeClr val="tx1">
                  <a:lumMod val="65000"/>
                  <a:lumOff val="35000"/>
                </a:schemeClr>
              </a:solidFill>
              <a:latin typeface="Tw Cen MT" pitchFamily="34" charset="0"/>
            </a:endParaRPr>
          </a:p>
          <a:p>
            <a:pPr algn="just"/>
            <a:r>
              <a:rPr lang="es-MX" b="1" dirty="0" smtClean="0">
                <a:solidFill>
                  <a:schemeClr val="tx1">
                    <a:lumMod val="65000"/>
                    <a:lumOff val="35000"/>
                  </a:schemeClr>
                </a:solidFill>
                <a:latin typeface="Tw Cen MT" pitchFamily="34" charset="0"/>
              </a:rPr>
              <a:t>CARACTERÍSTICAS</a:t>
            </a:r>
            <a:endParaRPr lang="es-AR" dirty="0">
              <a:solidFill>
                <a:schemeClr val="tx1">
                  <a:lumMod val="65000"/>
                  <a:lumOff val="35000"/>
                </a:schemeClr>
              </a:solidFill>
              <a:latin typeface="Tw Cen MT" pitchFamily="34" charset="0"/>
            </a:endParaRPr>
          </a:p>
          <a:p>
            <a:pPr algn="just"/>
            <a:r>
              <a:rPr lang="es-AR" dirty="0" smtClean="0">
                <a:solidFill>
                  <a:schemeClr val="tx1">
                    <a:lumMod val="65000"/>
                    <a:lumOff val="35000"/>
                  </a:schemeClr>
                </a:solidFill>
                <a:latin typeface="Tw Cen MT" pitchFamily="34" charset="0"/>
              </a:rPr>
              <a:t>Monto: desde hasta $7.920.000 Se financia hasta el 80% del monto de la inversión (neto de IVA).</a:t>
            </a:r>
          </a:p>
          <a:p>
            <a:pPr algn="just"/>
            <a:r>
              <a:rPr lang="es-AR" dirty="0" smtClean="0">
                <a:solidFill>
                  <a:schemeClr val="tx1">
                    <a:lumMod val="65000"/>
                    <a:lumOff val="35000"/>
                  </a:schemeClr>
                </a:solidFill>
                <a:latin typeface="Tw Cen MT" pitchFamily="34" charset="0"/>
              </a:rPr>
              <a:t>Tasa: BADLAR + 2 </a:t>
            </a:r>
            <a:r>
              <a:rPr lang="es-AR" dirty="0" err="1" smtClean="0">
                <a:solidFill>
                  <a:schemeClr val="tx1">
                    <a:lumMod val="65000"/>
                    <a:lumOff val="35000"/>
                  </a:schemeClr>
                </a:solidFill>
                <a:latin typeface="Tw Cen MT" pitchFamily="34" charset="0"/>
              </a:rPr>
              <a:t>ptos</a:t>
            </a:r>
            <a:r>
              <a:rPr lang="es-AR" dirty="0" smtClean="0">
                <a:solidFill>
                  <a:schemeClr val="tx1">
                    <a:lumMod val="65000"/>
                    <a:lumOff val="35000"/>
                  </a:schemeClr>
                </a:solidFill>
                <a:latin typeface="Tw Cen MT" pitchFamily="34" charset="0"/>
              </a:rPr>
              <a:t>.</a:t>
            </a:r>
          </a:p>
          <a:p>
            <a:pPr algn="just"/>
            <a:r>
              <a:rPr lang="es-AR" dirty="0" smtClean="0">
                <a:solidFill>
                  <a:schemeClr val="tx1">
                    <a:lumMod val="65000"/>
                    <a:lumOff val="35000"/>
                  </a:schemeClr>
                </a:solidFill>
                <a:latin typeface="Tw Cen MT" pitchFamily="34" charset="0"/>
              </a:rPr>
              <a:t>Plazo: hasta 7 años. Periodo de gracia: 2 años.</a:t>
            </a:r>
          </a:p>
        </p:txBody>
      </p:sp>
      <p:sp>
        <p:nvSpPr>
          <p:cNvPr id="5" name="4 CuadroTexto"/>
          <p:cNvSpPr txBox="1"/>
          <p:nvPr/>
        </p:nvSpPr>
        <p:spPr>
          <a:xfrm>
            <a:off x="272480" y="764704"/>
            <a:ext cx="8736971" cy="523220"/>
          </a:xfrm>
          <a:prstGeom prst="rect">
            <a:avLst/>
          </a:prstGeom>
          <a:noFill/>
        </p:spPr>
        <p:txBody>
          <a:bodyPr wrap="square" rtlCol="0">
            <a:spAutoFit/>
          </a:bodyPr>
          <a:lstStyle/>
          <a:p>
            <a:r>
              <a:rPr lang="es-MX" sz="2800" dirty="0" smtClean="0">
                <a:solidFill>
                  <a:schemeClr val="tx1">
                    <a:lumMod val="65000"/>
                    <a:lumOff val="35000"/>
                  </a:schemeClr>
                </a:solidFill>
                <a:latin typeface="Tw Cen MT" pitchFamily="34" charset="0"/>
              </a:rPr>
              <a:t>Primer Crédito Pyme - BICE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0"/>
            <a:ext cx="9906000" cy="6858001"/>
          </a:xfrm>
          <a:prstGeom prst="rect">
            <a:avLst/>
          </a:prstGeom>
        </p:spPr>
      </p:pic>
      <p:sp>
        <p:nvSpPr>
          <p:cNvPr id="4" name="3 CuadroTexto"/>
          <p:cNvSpPr txBox="1"/>
          <p:nvPr/>
        </p:nvSpPr>
        <p:spPr>
          <a:xfrm>
            <a:off x="416496" y="1772816"/>
            <a:ext cx="8568952" cy="3416320"/>
          </a:xfrm>
          <a:prstGeom prst="rect">
            <a:avLst/>
          </a:prstGeom>
          <a:noFill/>
        </p:spPr>
        <p:txBody>
          <a:bodyPr wrap="square" rtlCol="0">
            <a:spAutoFit/>
          </a:bodyPr>
          <a:lstStyle/>
          <a:p>
            <a:pPr algn="just"/>
            <a:r>
              <a:rPr lang="es-MX" b="1" dirty="0" smtClean="0">
                <a:solidFill>
                  <a:schemeClr val="tx1">
                    <a:lumMod val="65000"/>
                    <a:lumOff val="35000"/>
                  </a:schemeClr>
                </a:solidFill>
                <a:latin typeface="Tw Cen MT" pitchFamily="34" charset="0"/>
              </a:rPr>
              <a:t>A QUIÉNES FINANCIA</a:t>
            </a:r>
            <a:endParaRPr lang="es-AR" dirty="0" smtClean="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Pymes ya sean personas físicas o jurídicas radicadas en Argentina.</a:t>
            </a:r>
            <a:endParaRPr lang="es-MX" b="1" dirty="0" smtClean="0">
              <a:solidFill>
                <a:schemeClr val="tx1">
                  <a:lumMod val="65000"/>
                  <a:lumOff val="35000"/>
                </a:schemeClr>
              </a:solidFill>
              <a:latin typeface="Tw Cen MT" pitchFamily="34" charset="0"/>
            </a:endParaRPr>
          </a:p>
          <a:p>
            <a:pPr algn="just"/>
            <a:endParaRPr lang="es-MX" b="1" dirty="0" smtClean="0">
              <a:solidFill>
                <a:schemeClr val="tx1">
                  <a:lumMod val="65000"/>
                  <a:lumOff val="35000"/>
                </a:schemeClr>
              </a:solidFill>
              <a:latin typeface="Tw Cen MT" pitchFamily="34" charset="0"/>
            </a:endParaRPr>
          </a:p>
          <a:p>
            <a:pPr algn="just"/>
            <a:r>
              <a:rPr lang="es-MX" b="1" dirty="0" smtClean="0">
                <a:solidFill>
                  <a:schemeClr val="tx1">
                    <a:lumMod val="65000"/>
                    <a:lumOff val="35000"/>
                  </a:schemeClr>
                </a:solidFill>
                <a:latin typeface="Tw Cen MT" pitchFamily="34" charset="0"/>
              </a:rPr>
              <a:t>QUÉ </a:t>
            </a:r>
            <a:r>
              <a:rPr lang="es-MX" b="1" dirty="0">
                <a:solidFill>
                  <a:schemeClr val="tx1">
                    <a:lumMod val="65000"/>
                    <a:lumOff val="35000"/>
                  </a:schemeClr>
                </a:solidFill>
                <a:latin typeface="Tw Cen MT" pitchFamily="34" charset="0"/>
              </a:rPr>
              <a:t>FINANCIA</a:t>
            </a:r>
            <a:endParaRPr lang="es-AR" dirty="0">
              <a:solidFill>
                <a:schemeClr val="tx1">
                  <a:lumMod val="65000"/>
                  <a:lumOff val="35000"/>
                </a:schemeClr>
              </a:solidFill>
              <a:latin typeface="Tw Cen MT" pitchFamily="34" charset="0"/>
            </a:endParaRPr>
          </a:p>
          <a:p>
            <a:pPr algn="just"/>
            <a:r>
              <a:rPr lang="es-AR" dirty="0" smtClean="0">
                <a:solidFill>
                  <a:schemeClr val="tx1">
                    <a:lumMod val="65000"/>
                    <a:lumOff val="35000"/>
                  </a:schemeClr>
                </a:solidFill>
                <a:latin typeface="Tw Cen MT" pitchFamily="34" charset="0"/>
              </a:rPr>
              <a:t>Proyectos de inversión y adquisición de bienes de capital muebles. Proyectos de reconversión y modernización productiva que mejoren la competitividad en los mercados doméstico y externo.</a:t>
            </a:r>
          </a:p>
          <a:p>
            <a:pPr algn="just"/>
            <a:endParaRPr lang="es-MX" b="1" dirty="0" smtClean="0">
              <a:solidFill>
                <a:schemeClr val="tx1">
                  <a:lumMod val="65000"/>
                  <a:lumOff val="35000"/>
                </a:schemeClr>
              </a:solidFill>
              <a:latin typeface="Tw Cen MT" pitchFamily="34" charset="0"/>
            </a:endParaRPr>
          </a:p>
          <a:p>
            <a:pPr algn="just"/>
            <a:r>
              <a:rPr lang="es-MX" b="1" dirty="0" smtClean="0">
                <a:solidFill>
                  <a:schemeClr val="tx1">
                    <a:lumMod val="65000"/>
                    <a:lumOff val="35000"/>
                  </a:schemeClr>
                </a:solidFill>
                <a:latin typeface="Tw Cen MT" pitchFamily="34" charset="0"/>
              </a:rPr>
              <a:t>CARACTERÍSTICAS</a:t>
            </a:r>
            <a:endParaRPr lang="es-AR" dirty="0">
              <a:solidFill>
                <a:schemeClr val="tx1">
                  <a:lumMod val="65000"/>
                  <a:lumOff val="35000"/>
                </a:schemeClr>
              </a:solidFill>
              <a:latin typeface="Tw Cen MT" pitchFamily="34" charset="0"/>
            </a:endParaRPr>
          </a:p>
          <a:p>
            <a:pPr algn="just"/>
            <a:r>
              <a:rPr lang="es-ES" dirty="0" smtClean="0">
                <a:solidFill>
                  <a:schemeClr val="tx1">
                    <a:lumMod val="65000"/>
                    <a:lumOff val="35000"/>
                  </a:schemeClr>
                </a:solidFill>
                <a:latin typeface="Tw Cen MT" pitchFamily="34" charset="0"/>
              </a:rPr>
              <a:t>Monto: hasta $160.000.000, hasta el 80% de la inversión sin IVA.</a:t>
            </a:r>
          </a:p>
          <a:p>
            <a:pPr algn="just"/>
            <a:r>
              <a:rPr lang="es-ES" dirty="0" smtClean="0">
                <a:solidFill>
                  <a:schemeClr val="tx1">
                    <a:lumMod val="65000"/>
                    <a:lumOff val="35000"/>
                  </a:schemeClr>
                </a:solidFill>
                <a:latin typeface="Tw Cen MT" pitchFamily="34" charset="0"/>
              </a:rPr>
              <a:t>Tasa: BADLAR + 6 </a:t>
            </a:r>
            <a:r>
              <a:rPr lang="es-ES" dirty="0" err="1" smtClean="0">
                <a:solidFill>
                  <a:schemeClr val="tx1">
                    <a:lumMod val="65000"/>
                    <a:lumOff val="35000"/>
                  </a:schemeClr>
                </a:solidFill>
                <a:latin typeface="Tw Cen MT" pitchFamily="34" charset="0"/>
              </a:rPr>
              <a:t>ptos</a:t>
            </a:r>
            <a:r>
              <a:rPr lang="es-ES" dirty="0" smtClean="0">
                <a:solidFill>
                  <a:schemeClr val="tx1">
                    <a:lumMod val="65000"/>
                    <a:lumOff val="35000"/>
                  </a:schemeClr>
                </a:solidFill>
                <a:latin typeface="Tw Cen MT" pitchFamily="34" charset="0"/>
              </a:rPr>
              <a:t>.</a:t>
            </a:r>
          </a:p>
          <a:p>
            <a:pPr algn="just"/>
            <a:r>
              <a:rPr lang="es-ES" dirty="0" smtClean="0">
                <a:solidFill>
                  <a:schemeClr val="tx1">
                    <a:lumMod val="65000"/>
                    <a:lumOff val="35000"/>
                  </a:schemeClr>
                </a:solidFill>
                <a:latin typeface="Tw Cen MT" pitchFamily="34" charset="0"/>
              </a:rPr>
              <a:t>Plazo: hasta 15 años. Periodo de gracia: hasta 2 años.</a:t>
            </a:r>
          </a:p>
        </p:txBody>
      </p:sp>
      <p:sp>
        <p:nvSpPr>
          <p:cNvPr id="5" name="4 CuadroTexto"/>
          <p:cNvSpPr txBox="1"/>
          <p:nvPr/>
        </p:nvSpPr>
        <p:spPr>
          <a:xfrm>
            <a:off x="344488" y="908720"/>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Línea Pyme </a:t>
            </a:r>
            <a:r>
              <a:rPr lang="es-MX" sz="2800" dirty="0" smtClean="0">
                <a:solidFill>
                  <a:schemeClr val="tx1">
                    <a:lumMod val="65000"/>
                    <a:lumOff val="35000"/>
                  </a:schemeClr>
                </a:solidFill>
                <a:latin typeface="Tw Cen MT" pitchFamily="34" charset="0"/>
              </a:rPr>
              <a:t>- BICE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anual Aderr 1 (2).png"/>
          <p:cNvPicPr>
            <a:picLocks noChangeAspect="1"/>
          </p:cNvPicPr>
          <p:nvPr/>
        </p:nvPicPr>
        <p:blipFill>
          <a:blip r:embed="rId2" cstate="print"/>
          <a:srcRect b="9481"/>
          <a:stretch>
            <a:fillRect/>
          </a:stretch>
        </p:blipFill>
        <p:spPr>
          <a:xfrm>
            <a:off x="0" y="-1"/>
            <a:ext cx="9906000" cy="6858001"/>
          </a:xfrm>
          <a:prstGeom prst="rect">
            <a:avLst/>
          </a:prstGeom>
        </p:spPr>
      </p:pic>
      <p:sp>
        <p:nvSpPr>
          <p:cNvPr id="4" name="3 CuadroTexto"/>
          <p:cNvSpPr txBox="1"/>
          <p:nvPr/>
        </p:nvSpPr>
        <p:spPr>
          <a:xfrm>
            <a:off x="200472" y="1268760"/>
            <a:ext cx="9361040" cy="4539704"/>
          </a:xfrm>
          <a:prstGeom prst="rect">
            <a:avLst/>
          </a:prstGeom>
          <a:noFill/>
        </p:spPr>
        <p:txBody>
          <a:bodyPr wrap="square" rtlCol="0">
            <a:spAutoFit/>
          </a:bodyPr>
          <a:lstStyle/>
          <a:p>
            <a:pPr algn="just"/>
            <a:r>
              <a:rPr lang="es-MX" sz="1700" b="1" dirty="0" smtClean="0">
                <a:solidFill>
                  <a:schemeClr val="tx1">
                    <a:lumMod val="65000"/>
                    <a:lumOff val="35000"/>
                  </a:schemeClr>
                </a:solidFill>
                <a:latin typeface="Tw Cen MT" pitchFamily="34" charset="0"/>
              </a:rPr>
              <a:t>A QUIÉNES FINANCIA</a:t>
            </a:r>
            <a:endParaRPr lang="es-AR" sz="1700" dirty="0" smtClean="0">
              <a:solidFill>
                <a:schemeClr val="tx1">
                  <a:lumMod val="65000"/>
                  <a:lumOff val="35000"/>
                </a:schemeClr>
              </a:solidFill>
              <a:latin typeface="Tw Cen MT" pitchFamily="34" charset="0"/>
            </a:endParaRPr>
          </a:p>
          <a:p>
            <a:pPr algn="just"/>
            <a:r>
              <a:rPr lang="es-ES" sz="1700" dirty="0" smtClean="0">
                <a:solidFill>
                  <a:schemeClr val="tx1">
                    <a:lumMod val="65000"/>
                    <a:lumOff val="35000"/>
                  </a:schemeClr>
                </a:solidFill>
                <a:latin typeface="Tw Cen MT" pitchFamily="34" charset="0"/>
              </a:rPr>
              <a:t>Pymes del sector de Software y Servicios Informáticos (SSI), que desarrollan actividades económicas comprendidas en la Ley Nº 25.922 de Promoción de la Industria del Software.</a:t>
            </a:r>
          </a:p>
          <a:p>
            <a:pPr algn="just"/>
            <a:endParaRPr lang="es-MX" sz="1700" b="1" dirty="0" smtClean="0">
              <a:solidFill>
                <a:schemeClr val="tx1">
                  <a:lumMod val="65000"/>
                  <a:lumOff val="35000"/>
                </a:schemeClr>
              </a:solidFill>
              <a:latin typeface="Tw Cen MT" pitchFamily="34" charset="0"/>
            </a:endParaRPr>
          </a:p>
          <a:p>
            <a:pPr algn="just"/>
            <a:r>
              <a:rPr lang="es-MX" sz="1700" b="1" dirty="0" smtClean="0">
                <a:solidFill>
                  <a:schemeClr val="tx1">
                    <a:lumMod val="65000"/>
                    <a:lumOff val="35000"/>
                  </a:schemeClr>
                </a:solidFill>
                <a:latin typeface="Tw Cen MT" pitchFamily="34" charset="0"/>
              </a:rPr>
              <a:t>CARACTERÍSTICAS</a:t>
            </a:r>
          </a:p>
          <a:p>
            <a:pPr algn="just"/>
            <a:r>
              <a:rPr lang="es-ES" sz="1700" b="1" dirty="0" smtClean="0">
                <a:solidFill>
                  <a:schemeClr val="tx1">
                    <a:lumMod val="65000"/>
                    <a:lumOff val="35000"/>
                  </a:schemeClr>
                </a:solidFill>
                <a:latin typeface="Tw Cen MT" pitchFamily="34" charset="0"/>
              </a:rPr>
              <a:t>Adelantos de inversión: </a:t>
            </a:r>
            <a:r>
              <a:rPr lang="es-ES" sz="1700" dirty="0" smtClean="0">
                <a:solidFill>
                  <a:schemeClr val="tx1">
                    <a:lumMod val="65000"/>
                    <a:lumOff val="35000"/>
                  </a:schemeClr>
                </a:solidFill>
                <a:latin typeface="Tw Cen MT" pitchFamily="34" charset="0"/>
              </a:rPr>
              <a:t>Monto En función del análisis del desempeño y proyecciones de cada empresa. Tasa: Baldar Bancos Privados más un margen de entre 600 y 850 puntos básicos según plazo.</a:t>
            </a:r>
          </a:p>
          <a:p>
            <a:pPr algn="just"/>
            <a:endParaRPr lang="es-ES" sz="1700" dirty="0" smtClean="0">
              <a:solidFill>
                <a:schemeClr val="tx1">
                  <a:lumMod val="65000"/>
                  <a:lumOff val="35000"/>
                </a:schemeClr>
              </a:solidFill>
              <a:latin typeface="Tw Cen MT" pitchFamily="34" charset="0"/>
            </a:endParaRPr>
          </a:p>
          <a:p>
            <a:pPr algn="just"/>
            <a:r>
              <a:rPr lang="es-ES" sz="1700" b="1" dirty="0" smtClean="0">
                <a:solidFill>
                  <a:schemeClr val="tx1">
                    <a:lumMod val="65000"/>
                    <a:lumOff val="35000"/>
                  </a:schemeClr>
                </a:solidFill>
                <a:latin typeface="Tw Cen MT" pitchFamily="34" charset="0"/>
              </a:rPr>
              <a:t>Adquisición de empresas del sector SSI: </a:t>
            </a:r>
            <a:r>
              <a:rPr lang="es-ES" sz="1700" dirty="0" smtClean="0">
                <a:solidFill>
                  <a:schemeClr val="tx1">
                    <a:lumMod val="65000"/>
                    <a:lumOff val="35000"/>
                  </a:schemeClr>
                </a:solidFill>
                <a:latin typeface="Tw Cen MT" pitchFamily="34" charset="0"/>
              </a:rPr>
              <a:t>Monto hasta $160.000.000 en caso de Pymes y $ hasta 400 millones en caso de no Pymes; hasta el 80% del monto de la inversión. Tasa: préstamos No </a:t>
            </a:r>
            <a:r>
              <a:rPr lang="es-ES" sz="1700" dirty="0" err="1" smtClean="0">
                <a:solidFill>
                  <a:schemeClr val="tx1">
                    <a:lumMod val="65000"/>
                    <a:lumOff val="35000"/>
                  </a:schemeClr>
                </a:solidFill>
                <a:latin typeface="Tw Cen MT" pitchFamily="34" charset="0"/>
              </a:rPr>
              <a:t>PyME</a:t>
            </a:r>
            <a:r>
              <a:rPr lang="es-ES" sz="1700" dirty="0" smtClean="0">
                <a:solidFill>
                  <a:schemeClr val="tx1">
                    <a:lumMod val="65000"/>
                    <a:lumOff val="35000"/>
                  </a:schemeClr>
                </a:solidFill>
                <a:latin typeface="Tw Cen MT" pitchFamily="34" charset="0"/>
              </a:rPr>
              <a:t>: En Pesos: </a:t>
            </a:r>
            <a:r>
              <a:rPr lang="es-ES" sz="1700" dirty="0" err="1" smtClean="0">
                <a:solidFill>
                  <a:schemeClr val="tx1">
                    <a:lumMod val="65000"/>
                    <a:lumOff val="35000"/>
                  </a:schemeClr>
                </a:solidFill>
                <a:latin typeface="Tw Cen MT" pitchFamily="34" charset="0"/>
              </a:rPr>
              <a:t>Badlar</a:t>
            </a:r>
            <a:r>
              <a:rPr lang="es-ES" sz="1700" dirty="0" smtClean="0">
                <a:solidFill>
                  <a:schemeClr val="tx1">
                    <a:lumMod val="65000"/>
                    <a:lumOff val="35000"/>
                  </a:schemeClr>
                </a:solidFill>
                <a:latin typeface="Tw Cen MT" pitchFamily="34" charset="0"/>
              </a:rPr>
              <a:t> Bancos Privados más el spread de entre 600 y 875 </a:t>
            </a:r>
            <a:r>
              <a:rPr lang="es-ES" sz="1700" dirty="0" err="1" smtClean="0">
                <a:solidFill>
                  <a:schemeClr val="tx1">
                    <a:lumMod val="65000"/>
                    <a:lumOff val="35000"/>
                  </a:schemeClr>
                </a:solidFill>
                <a:latin typeface="Tw Cen MT" pitchFamily="34" charset="0"/>
              </a:rPr>
              <a:t>pb</a:t>
            </a:r>
            <a:r>
              <a:rPr lang="es-ES" sz="1700" dirty="0" smtClean="0">
                <a:solidFill>
                  <a:schemeClr val="tx1">
                    <a:lumMod val="65000"/>
                    <a:lumOff val="35000"/>
                  </a:schemeClr>
                </a:solidFill>
                <a:latin typeface="Tw Cen MT" pitchFamily="34" charset="0"/>
              </a:rPr>
              <a:t> según plazo En Dólares: Libor más spread de entre 500 y 850 </a:t>
            </a:r>
            <a:r>
              <a:rPr lang="es-ES" sz="1700" dirty="0" err="1" smtClean="0">
                <a:solidFill>
                  <a:schemeClr val="tx1">
                    <a:lumMod val="65000"/>
                    <a:lumOff val="35000"/>
                  </a:schemeClr>
                </a:solidFill>
                <a:latin typeface="Tw Cen MT" pitchFamily="34" charset="0"/>
              </a:rPr>
              <a:t>pb</a:t>
            </a:r>
            <a:r>
              <a:rPr lang="es-ES" sz="1700" dirty="0" smtClean="0">
                <a:solidFill>
                  <a:schemeClr val="tx1">
                    <a:lumMod val="65000"/>
                    <a:lumOff val="35000"/>
                  </a:schemeClr>
                </a:solidFill>
                <a:latin typeface="Tw Cen MT" pitchFamily="34" charset="0"/>
              </a:rPr>
              <a:t> según plazo. Plazo: hasta 15 años en pesos y hasta 10 años en dólares.</a:t>
            </a:r>
          </a:p>
          <a:p>
            <a:pPr algn="just"/>
            <a:endParaRPr lang="es-ES" sz="1700" dirty="0" smtClean="0">
              <a:solidFill>
                <a:schemeClr val="tx1">
                  <a:lumMod val="65000"/>
                  <a:lumOff val="35000"/>
                </a:schemeClr>
              </a:solidFill>
              <a:latin typeface="Tw Cen MT" pitchFamily="34" charset="0"/>
            </a:endParaRPr>
          </a:p>
          <a:p>
            <a:pPr algn="just"/>
            <a:r>
              <a:rPr lang="es-ES" sz="1700" b="1" dirty="0" smtClean="0">
                <a:solidFill>
                  <a:schemeClr val="tx1">
                    <a:lumMod val="65000"/>
                    <a:lumOff val="35000"/>
                  </a:schemeClr>
                </a:solidFill>
                <a:latin typeface="Tw Cen MT" pitchFamily="34" charset="0"/>
              </a:rPr>
              <a:t>Prefinanciación de exportaciones: </a:t>
            </a:r>
            <a:r>
              <a:rPr lang="es-ES" sz="1700" dirty="0" smtClean="0">
                <a:solidFill>
                  <a:schemeClr val="tx1">
                    <a:lumMod val="65000"/>
                    <a:lumOff val="35000"/>
                  </a:schemeClr>
                </a:solidFill>
                <a:latin typeface="Tw Cen MT" pitchFamily="34" charset="0"/>
              </a:rPr>
              <a:t>hasta 10.000.000 USD. Se financia hasta el 100% del valor FOB de la exportación o del monto de los servicios. Tasa Hasta 210 días Fija, entre 5,50% y 7,25% (según evaluación crediticia). Más de 210 días Fija, entre 6,00% y 7,75% (según evaluación crediticia). Plazo: hasta 365 días.</a:t>
            </a:r>
            <a:endParaRPr lang="es-AR" sz="1700" dirty="0">
              <a:solidFill>
                <a:schemeClr val="tx1">
                  <a:lumMod val="65000"/>
                  <a:lumOff val="35000"/>
                </a:schemeClr>
              </a:solidFill>
              <a:latin typeface="Tw Cen MT" pitchFamily="34" charset="0"/>
            </a:endParaRPr>
          </a:p>
        </p:txBody>
      </p:sp>
      <p:sp>
        <p:nvSpPr>
          <p:cNvPr id="5" name="4 CuadroTexto"/>
          <p:cNvSpPr txBox="1"/>
          <p:nvPr/>
        </p:nvSpPr>
        <p:spPr>
          <a:xfrm>
            <a:off x="344488" y="620688"/>
            <a:ext cx="8736971" cy="523220"/>
          </a:xfrm>
          <a:prstGeom prst="rect">
            <a:avLst/>
          </a:prstGeom>
          <a:noFill/>
        </p:spPr>
        <p:txBody>
          <a:bodyPr wrap="square" rtlCol="0">
            <a:spAutoFit/>
          </a:bodyPr>
          <a:lstStyle/>
          <a:p>
            <a:r>
              <a:rPr lang="es-ES" sz="2800" dirty="0" smtClean="0">
                <a:solidFill>
                  <a:schemeClr val="tx1">
                    <a:lumMod val="65000"/>
                    <a:lumOff val="35000"/>
                  </a:schemeClr>
                </a:solidFill>
                <a:latin typeface="Tw Cen MT" pitchFamily="34" charset="0"/>
              </a:rPr>
              <a:t>Línea Software y SS Informáticos </a:t>
            </a:r>
            <a:r>
              <a:rPr lang="es-MX" sz="2800" dirty="0" smtClean="0">
                <a:solidFill>
                  <a:schemeClr val="tx1">
                    <a:lumMod val="65000"/>
                    <a:lumOff val="35000"/>
                  </a:schemeClr>
                </a:solidFill>
                <a:latin typeface="Tw Cen MT" pitchFamily="34" charset="0"/>
              </a:rPr>
              <a:t>- BICE</a:t>
            </a:r>
            <a:endParaRPr lang="es-AR" sz="2800" dirty="0">
              <a:solidFill>
                <a:schemeClr val="tx1">
                  <a:lumMod val="65000"/>
                  <a:lumOff val="35000"/>
                </a:schemeClr>
              </a:solidFill>
              <a:latin typeface="Tw Cen MT" pitchFamily="34" charset="0"/>
            </a:endParaRPr>
          </a:p>
        </p:txBody>
      </p:sp>
      <p:pic>
        <p:nvPicPr>
          <p:cNvPr id="6" name="Picture 3"/>
          <p:cNvPicPr>
            <a:picLocks noChangeAspect="1" noChangeArrowheads="1"/>
          </p:cNvPicPr>
          <p:nvPr/>
        </p:nvPicPr>
        <p:blipFill>
          <a:blip r:embed="rId3" cstate="print"/>
          <a:srcRect/>
          <a:stretch>
            <a:fillRect/>
          </a:stretch>
        </p:blipFill>
        <p:spPr bwMode="auto">
          <a:xfrm>
            <a:off x="6753200" y="5877272"/>
            <a:ext cx="2484438"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2860</TotalTime>
  <Words>2740</Words>
  <Application>Microsoft Office PowerPoint</Application>
  <PresentationFormat>A4 (210 x 297 mm)</PresentationFormat>
  <Paragraphs>265</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COMISIÓN DE PYMES</vt:lpstr>
      <vt:lpstr>SITUACIÓN PROGRAMAS DE FINANCIAMIENTO PÚBLICO</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AderrNB03</dc:creator>
  <cp:lastModifiedBy>Maria Laura Azas</cp:lastModifiedBy>
  <cp:revision>271</cp:revision>
  <dcterms:created xsi:type="dcterms:W3CDTF">2018-04-12T12:37:57Z</dcterms:created>
  <dcterms:modified xsi:type="dcterms:W3CDTF">2019-04-17T15:25:21Z</dcterms:modified>
</cp:coreProperties>
</file>